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DM Sans" pitchFamily="2" charset="0"/>
      <p:regular r:id="rId20"/>
      <p:bold r:id="rId21"/>
      <p:italic r:id="rId22"/>
      <p:boldItalic r:id="rId23"/>
    </p:embeddedFont>
    <p:embeddedFont>
      <p:font typeface="DM Sans Bold" charset="0"/>
      <p:regular r:id="rId24"/>
    </p:embeddedFont>
    <p:embeddedFont>
      <p:font typeface="Kollektif" panose="020B0604020202020204" charset="0"/>
      <p:regular r:id="rId25"/>
    </p:embeddedFont>
    <p:embeddedFont>
      <p:font typeface="Kollektif Bold" panose="020B0604020202020204" charset="0"/>
      <p:regular r:id="rId26"/>
    </p:embeddedFont>
    <p:embeddedFont>
      <p:font typeface="Now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5347680" y="0"/>
            <a:ext cx="12940320" cy="10286993"/>
            <a:chOff x="0" y="0"/>
            <a:chExt cx="17253760" cy="14022403"/>
          </a:xfrm>
        </p:grpSpPr>
        <p:pic>
          <p:nvPicPr>
            <p:cNvPr id="3" name="Picture 3"/>
            <p:cNvPicPr>
              <a:picLocks noChangeAspect="1"/>
            </p:cNvPicPr>
            <p:nvPr/>
          </p:nvPicPr>
          <p:blipFill>
            <a:blip r:embed="rId2"/>
            <a:srcRect l="9087" r="9087"/>
            <a:stretch>
              <a:fillRect/>
            </a:stretch>
          </p:blipFill>
          <p:spPr>
            <a:xfrm>
              <a:off x="0" y="0"/>
              <a:ext cx="17253760" cy="14022403"/>
            </a:xfrm>
            <a:prstGeom prst="rect">
              <a:avLst/>
            </a:prstGeom>
          </p:spPr>
        </p:pic>
      </p:grpSp>
      <p:grpSp>
        <p:nvGrpSpPr>
          <p:cNvPr id="4" name="Group 4"/>
          <p:cNvGrpSpPr/>
          <p:nvPr/>
        </p:nvGrpSpPr>
        <p:grpSpPr>
          <a:xfrm>
            <a:off x="16113686" y="8966027"/>
            <a:ext cx="892299" cy="243150"/>
            <a:chOff x="0" y="0"/>
            <a:chExt cx="1189732" cy="324200"/>
          </a:xfrm>
        </p:grpSpPr>
        <p:sp>
          <p:nvSpPr>
            <p:cNvPr id="5" name="Freeform 5"/>
            <p:cNvSpPr/>
            <p:nvPr/>
          </p:nvSpPr>
          <p:spPr>
            <a:xfrm rot="5400000">
              <a:off x="939214" y="73682"/>
              <a:ext cx="324200" cy="176837"/>
            </a:xfrm>
            <a:custGeom>
              <a:avLst/>
              <a:gdLst/>
              <a:ahLst/>
              <a:cxnLst/>
              <a:rect l="l" t="t" r="r" b="b"/>
              <a:pathLst>
                <a:path w="324200" h="176837">
                  <a:moveTo>
                    <a:pt x="0" y="0"/>
                  </a:moveTo>
                  <a:lnTo>
                    <a:pt x="324200" y="0"/>
                  </a:lnTo>
                  <a:lnTo>
                    <a:pt x="324200" y="176836"/>
                  </a:lnTo>
                  <a:lnTo>
                    <a:pt x="0" y="176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5400000" flipV="1">
              <a:off x="-73682" y="73682"/>
              <a:ext cx="324200" cy="176837"/>
            </a:xfrm>
            <a:custGeom>
              <a:avLst/>
              <a:gdLst/>
              <a:ahLst/>
              <a:cxnLst/>
              <a:rect l="l" t="t" r="r" b="b"/>
              <a:pathLst>
                <a:path w="324200" h="176837">
                  <a:moveTo>
                    <a:pt x="0" y="176836"/>
                  </a:moveTo>
                  <a:lnTo>
                    <a:pt x="324200" y="176836"/>
                  </a:lnTo>
                  <a:lnTo>
                    <a:pt x="324200" y="0"/>
                  </a:lnTo>
                  <a:lnTo>
                    <a:pt x="0" y="0"/>
                  </a:lnTo>
                  <a:lnTo>
                    <a:pt x="0" y="176836"/>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7" name="AutoShape 7"/>
          <p:cNvSpPr/>
          <p:nvPr/>
        </p:nvSpPr>
        <p:spPr>
          <a:xfrm>
            <a:off x="345219" y="437033"/>
            <a:ext cx="340035" cy="0"/>
          </a:xfrm>
          <a:prstGeom prst="line">
            <a:avLst/>
          </a:prstGeom>
          <a:ln w="28575" cap="rnd">
            <a:solidFill>
              <a:srgbClr val="FFFFFF"/>
            </a:solidFill>
            <a:prstDash val="solid"/>
            <a:headEnd type="none" w="sm" len="sm"/>
            <a:tailEnd type="none" w="sm" len="sm"/>
          </a:ln>
        </p:spPr>
        <p:txBody>
          <a:bodyPr/>
          <a:lstStyle/>
          <a:p>
            <a:endParaRPr lang="en-US"/>
          </a:p>
        </p:txBody>
      </p:sp>
      <p:sp>
        <p:nvSpPr>
          <p:cNvPr id="9" name="TextBox 9"/>
          <p:cNvSpPr txBox="1"/>
          <p:nvPr/>
        </p:nvSpPr>
        <p:spPr>
          <a:xfrm>
            <a:off x="6456793" y="2587983"/>
            <a:ext cx="11831207" cy="3942081"/>
          </a:xfrm>
          <a:prstGeom prst="rect">
            <a:avLst/>
          </a:prstGeom>
        </p:spPr>
        <p:txBody>
          <a:bodyPr lIns="0" tIns="0" rIns="0" bIns="0" rtlCol="0" anchor="t">
            <a:spAutoFit/>
          </a:bodyPr>
          <a:lstStyle/>
          <a:p>
            <a:pPr>
              <a:lnSpc>
                <a:spcPts val="9700"/>
              </a:lnSpc>
            </a:pPr>
            <a:r>
              <a:rPr lang="en-US" sz="9700" spc="-97" dirty="0">
                <a:solidFill>
                  <a:srgbClr val="FFFFFF"/>
                </a:solidFill>
                <a:latin typeface="Kollektif Bold"/>
              </a:rPr>
              <a:t>World energy production and consumption analysis</a:t>
            </a:r>
          </a:p>
        </p:txBody>
      </p:sp>
      <p:sp>
        <p:nvSpPr>
          <p:cNvPr id="10" name="TextBox 10"/>
          <p:cNvSpPr txBox="1"/>
          <p:nvPr/>
        </p:nvSpPr>
        <p:spPr>
          <a:xfrm>
            <a:off x="515237" y="7609839"/>
            <a:ext cx="3243763" cy="1648461"/>
          </a:xfrm>
          <a:prstGeom prst="rect">
            <a:avLst/>
          </a:prstGeom>
        </p:spPr>
        <p:txBody>
          <a:bodyPr lIns="0" tIns="0" rIns="0" bIns="0" rtlCol="0" anchor="t">
            <a:spAutoFit/>
          </a:bodyPr>
          <a:lstStyle/>
          <a:p>
            <a:pPr>
              <a:lnSpc>
                <a:spcPts val="3200"/>
              </a:lnSpc>
            </a:pPr>
            <a:r>
              <a:rPr lang="en-US" sz="2285" spc="22">
                <a:solidFill>
                  <a:srgbClr val="FFFFFF"/>
                </a:solidFill>
                <a:latin typeface="Kollektif Bold"/>
              </a:rPr>
              <a:t>Bogineni Krishna Satya Sai Ram</a:t>
            </a:r>
          </a:p>
          <a:p>
            <a:pPr>
              <a:lnSpc>
                <a:spcPts val="3200"/>
              </a:lnSpc>
            </a:pPr>
            <a:endParaRPr lang="en-US" sz="2285" spc="22">
              <a:solidFill>
                <a:srgbClr val="FFFFFF"/>
              </a:solidFill>
              <a:latin typeface="Kollektif Bold"/>
            </a:endParaRPr>
          </a:p>
          <a:p>
            <a:pPr>
              <a:lnSpc>
                <a:spcPts val="3200"/>
              </a:lnSpc>
            </a:pPr>
            <a:r>
              <a:rPr lang="en-US" sz="2285" spc="22">
                <a:solidFill>
                  <a:srgbClr val="FFFFFF"/>
                </a:solidFill>
                <a:latin typeface="Kollektif Bold"/>
              </a:rPr>
              <a:t>AP21110010619</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345219" y="437033"/>
            <a:ext cx="340035" cy="133350"/>
            <a:chOff x="0" y="0"/>
            <a:chExt cx="453379" cy="177800"/>
          </a:xfrm>
        </p:grpSpPr>
        <p:sp>
          <p:nvSpPr>
            <p:cNvPr id="3" name="AutoShape 3"/>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n-US"/>
            </a:p>
          </p:txBody>
        </p:sp>
        <p:sp>
          <p:nvSpPr>
            <p:cNvPr id="4" name="AutoShape 4"/>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n-US"/>
            </a:p>
          </p:txBody>
        </p:sp>
      </p:grpSp>
      <p:grpSp>
        <p:nvGrpSpPr>
          <p:cNvPr id="5" name="Group 5"/>
          <p:cNvGrpSpPr/>
          <p:nvPr/>
        </p:nvGrpSpPr>
        <p:grpSpPr>
          <a:xfrm>
            <a:off x="6686514" y="160190"/>
            <a:ext cx="11396768" cy="7556425"/>
            <a:chOff x="0" y="0"/>
            <a:chExt cx="15195691" cy="10075234"/>
          </a:xfrm>
        </p:grpSpPr>
        <p:pic>
          <p:nvPicPr>
            <p:cNvPr id="6" name="Picture 6"/>
            <p:cNvPicPr>
              <a:picLocks noChangeAspect="1"/>
            </p:cNvPicPr>
            <p:nvPr/>
          </p:nvPicPr>
          <p:blipFill>
            <a:blip r:embed="rId2"/>
            <a:srcRect t="1220" b="1220"/>
            <a:stretch>
              <a:fillRect/>
            </a:stretch>
          </p:blipFill>
          <p:spPr>
            <a:xfrm>
              <a:off x="0" y="0"/>
              <a:ext cx="15195691" cy="10075234"/>
            </a:xfrm>
            <a:prstGeom prst="rect">
              <a:avLst/>
            </a:prstGeom>
          </p:spPr>
        </p:pic>
      </p:grpSp>
      <p:grpSp>
        <p:nvGrpSpPr>
          <p:cNvPr id="7" name="Group 7"/>
          <p:cNvGrpSpPr/>
          <p:nvPr/>
        </p:nvGrpSpPr>
        <p:grpSpPr>
          <a:xfrm>
            <a:off x="345219" y="1260755"/>
            <a:ext cx="4765573" cy="6597737"/>
            <a:chOff x="0" y="0"/>
            <a:chExt cx="6354098" cy="8796982"/>
          </a:xfrm>
        </p:grpSpPr>
        <p:sp>
          <p:nvSpPr>
            <p:cNvPr id="8" name="TextBox 8"/>
            <p:cNvSpPr txBox="1"/>
            <p:nvPr/>
          </p:nvSpPr>
          <p:spPr>
            <a:xfrm>
              <a:off x="0" y="-9525"/>
              <a:ext cx="7601007" cy="4513796"/>
            </a:xfrm>
            <a:prstGeom prst="rect">
              <a:avLst/>
            </a:prstGeom>
          </p:spPr>
          <p:txBody>
            <a:bodyPr lIns="0" tIns="0" rIns="0" bIns="0" rtlCol="0" anchor="t">
              <a:spAutoFit/>
            </a:bodyPr>
            <a:lstStyle/>
            <a:p>
              <a:pPr>
                <a:lnSpc>
                  <a:spcPts val="9000"/>
                </a:lnSpc>
              </a:pPr>
              <a:r>
                <a:rPr lang="en-US" sz="9000" spc="-89">
                  <a:solidFill>
                    <a:srgbClr val="FFFFFF"/>
                  </a:solidFill>
                  <a:latin typeface="Kollektif Bold"/>
                </a:rPr>
                <a:t>Global</a:t>
              </a:r>
            </a:p>
            <a:p>
              <a:pPr>
                <a:lnSpc>
                  <a:spcPts val="8000"/>
                </a:lnSpc>
              </a:pPr>
              <a:r>
                <a:rPr lang="en-US" sz="8000" spc="-80">
                  <a:solidFill>
                    <a:srgbClr val="FFFFFF"/>
                  </a:solidFill>
                  <a:latin typeface="Kollektif Bold"/>
                </a:rPr>
                <a:t>Energy Analysis</a:t>
              </a:r>
            </a:p>
          </p:txBody>
        </p:sp>
        <p:sp>
          <p:nvSpPr>
            <p:cNvPr id="9" name="TextBox 9"/>
            <p:cNvSpPr txBox="1"/>
            <p:nvPr/>
          </p:nvSpPr>
          <p:spPr>
            <a:xfrm>
              <a:off x="0" y="4549891"/>
              <a:ext cx="5400265" cy="4247092"/>
            </a:xfrm>
            <a:prstGeom prst="rect">
              <a:avLst/>
            </a:prstGeom>
          </p:spPr>
          <p:txBody>
            <a:bodyPr lIns="0" tIns="0" rIns="0" bIns="0" rtlCol="0" anchor="t">
              <a:spAutoFit/>
            </a:bodyPr>
            <a:lstStyle/>
            <a:p>
              <a:pPr>
                <a:lnSpc>
                  <a:spcPts val="2800"/>
                </a:lnSpc>
              </a:pPr>
              <a:r>
                <a:rPr lang="en-US" sz="2000" spc="20">
                  <a:solidFill>
                    <a:srgbClr val="FFFFFF"/>
                  </a:solidFill>
                  <a:latin typeface="Kollektif"/>
                </a:rPr>
                <a:t>--&gt; Here we use datetime format, set it as the index of the DataFrame, and then plots a line chart of the time series data. The chart shows global energy production and consumption over  time, with the year on the x-axis and energy usage on the y-axis.</a:t>
              </a:r>
            </a:p>
            <a:p>
              <a:pPr>
                <a:lnSpc>
                  <a:spcPts val="2800"/>
                </a:lnSpc>
              </a:pPr>
              <a:endParaRPr lang="en-US" sz="2000" spc="20">
                <a:solidFill>
                  <a:srgbClr val="FFFFFF"/>
                </a:solidFill>
                <a:latin typeface="Kollektif"/>
              </a:endParaRPr>
            </a:p>
          </p:txBody>
        </p:sp>
      </p:grpSp>
      <p:sp>
        <p:nvSpPr>
          <p:cNvPr id="10" name="TextBox 10"/>
          <p:cNvSpPr txBox="1"/>
          <p:nvPr/>
        </p:nvSpPr>
        <p:spPr>
          <a:xfrm>
            <a:off x="1215689" y="8677910"/>
            <a:ext cx="15315318" cy="884555"/>
          </a:xfrm>
          <a:prstGeom prst="rect">
            <a:avLst/>
          </a:prstGeom>
        </p:spPr>
        <p:txBody>
          <a:bodyPr lIns="0" tIns="0" rIns="0" bIns="0" rtlCol="0" anchor="t">
            <a:spAutoFit/>
          </a:bodyPr>
          <a:lstStyle/>
          <a:p>
            <a:pPr algn="ctr">
              <a:lnSpc>
                <a:spcPts val="2199"/>
              </a:lnSpc>
              <a:spcBef>
                <a:spcPct val="0"/>
              </a:spcBef>
            </a:pPr>
            <a:r>
              <a:rPr lang="en-US" sz="2199" spc="-21">
                <a:solidFill>
                  <a:srgbClr val="FFFFFF"/>
                </a:solidFill>
                <a:latin typeface="Kollektif"/>
              </a:rPr>
              <a:t>--&gt; The "Global Energy Analysis" page presents time series data on production (fossil fuels, nuclear, renewables) and consumption trends, highlighting the rise of renewables and energy trade dynamics. The analysis offers insights into sustainable practices, diversification, and energy security for a resilient global energy future.</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8305" y="1080545"/>
            <a:ext cx="9278570" cy="6350656"/>
            <a:chOff x="0" y="0"/>
            <a:chExt cx="12371427" cy="8467542"/>
          </a:xfrm>
        </p:grpSpPr>
        <p:pic>
          <p:nvPicPr>
            <p:cNvPr id="3" name="Picture 3"/>
            <p:cNvPicPr>
              <a:picLocks noChangeAspect="1"/>
            </p:cNvPicPr>
            <p:nvPr/>
          </p:nvPicPr>
          <p:blipFill>
            <a:blip r:embed="rId2"/>
            <a:srcRect l="17126" r="17126"/>
            <a:stretch>
              <a:fillRect/>
            </a:stretch>
          </p:blipFill>
          <p:spPr>
            <a:xfrm>
              <a:off x="0" y="0"/>
              <a:ext cx="12371427" cy="8467542"/>
            </a:xfrm>
            <a:prstGeom prst="rect">
              <a:avLst/>
            </a:prstGeom>
          </p:spPr>
        </p:pic>
      </p:grpSp>
      <p:grpSp>
        <p:nvGrpSpPr>
          <p:cNvPr id="4" name="Group 4"/>
          <p:cNvGrpSpPr/>
          <p:nvPr/>
        </p:nvGrpSpPr>
        <p:grpSpPr>
          <a:xfrm>
            <a:off x="2258095" y="8021115"/>
            <a:ext cx="3153540" cy="2150521"/>
            <a:chOff x="0" y="0"/>
            <a:chExt cx="4204721" cy="2867361"/>
          </a:xfrm>
        </p:grpSpPr>
        <p:pic>
          <p:nvPicPr>
            <p:cNvPr id="5" name="Picture 5"/>
            <p:cNvPicPr>
              <a:picLocks noChangeAspect="1"/>
            </p:cNvPicPr>
            <p:nvPr/>
          </p:nvPicPr>
          <p:blipFill>
            <a:blip r:embed="rId3"/>
            <a:srcRect l="1119" r="1119"/>
            <a:stretch>
              <a:fillRect/>
            </a:stretch>
          </p:blipFill>
          <p:spPr>
            <a:xfrm>
              <a:off x="0" y="0"/>
              <a:ext cx="4204721" cy="2867361"/>
            </a:xfrm>
            <a:prstGeom prst="rect">
              <a:avLst/>
            </a:prstGeom>
          </p:spPr>
        </p:pic>
      </p:grpSp>
      <p:grpSp>
        <p:nvGrpSpPr>
          <p:cNvPr id="6" name="Group 6"/>
          <p:cNvGrpSpPr/>
          <p:nvPr/>
        </p:nvGrpSpPr>
        <p:grpSpPr>
          <a:xfrm>
            <a:off x="345219" y="437033"/>
            <a:ext cx="340035" cy="133350"/>
            <a:chOff x="0" y="0"/>
            <a:chExt cx="453379" cy="177800"/>
          </a:xfrm>
        </p:grpSpPr>
        <p:sp>
          <p:nvSpPr>
            <p:cNvPr id="7" name="AutoShape 7"/>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n-US"/>
            </a:p>
          </p:txBody>
        </p:sp>
        <p:sp>
          <p:nvSpPr>
            <p:cNvPr id="8" name="AutoShape 8"/>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n-US"/>
            </a:p>
          </p:txBody>
        </p:sp>
      </p:grpSp>
      <p:sp>
        <p:nvSpPr>
          <p:cNvPr id="9" name="TextBox 9"/>
          <p:cNvSpPr txBox="1"/>
          <p:nvPr/>
        </p:nvSpPr>
        <p:spPr>
          <a:xfrm>
            <a:off x="6045023" y="8156575"/>
            <a:ext cx="11818529" cy="1784350"/>
          </a:xfrm>
          <a:prstGeom prst="rect">
            <a:avLst/>
          </a:prstGeom>
        </p:spPr>
        <p:txBody>
          <a:bodyPr lIns="0" tIns="0" rIns="0" bIns="0" rtlCol="0" anchor="t">
            <a:spAutoFit/>
          </a:bodyPr>
          <a:lstStyle/>
          <a:p>
            <a:pPr>
              <a:lnSpc>
                <a:spcPts val="3499"/>
              </a:lnSpc>
            </a:pPr>
            <a:r>
              <a:rPr lang="en-US" sz="2499" spc="24">
                <a:solidFill>
                  <a:srgbClr val="D9D9D9"/>
                </a:solidFill>
                <a:latin typeface="Kollektif"/>
              </a:rPr>
              <a:t>Overall, this project serves as a valuable resource for anyone seeking in-depth knowledge about the world's energy overview, promoting informed decision-making, sustainable energy practices, and a more secure and resilient energy future for the planet.</a:t>
            </a:r>
          </a:p>
        </p:txBody>
      </p:sp>
      <p:sp>
        <p:nvSpPr>
          <p:cNvPr id="10" name="TextBox 10"/>
          <p:cNvSpPr txBox="1"/>
          <p:nvPr/>
        </p:nvSpPr>
        <p:spPr>
          <a:xfrm>
            <a:off x="10113724" y="615155"/>
            <a:ext cx="7749829" cy="1381125"/>
          </a:xfrm>
          <a:prstGeom prst="rect">
            <a:avLst/>
          </a:prstGeom>
        </p:spPr>
        <p:txBody>
          <a:bodyPr lIns="0" tIns="0" rIns="0" bIns="0" rtlCol="0" anchor="t">
            <a:spAutoFit/>
          </a:bodyPr>
          <a:lstStyle/>
          <a:p>
            <a:pPr>
              <a:lnSpc>
                <a:spcPts val="9000"/>
              </a:lnSpc>
            </a:pPr>
            <a:r>
              <a:rPr lang="en-US" sz="9000" spc="-89">
                <a:solidFill>
                  <a:srgbClr val="FFFFFF"/>
                </a:solidFill>
                <a:latin typeface="Kollektif Bold"/>
              </a:rPr>
              <a:t>Advantages</a:t>
            </a:r>
          </a:p>
        </p:txBody>
      </p:sp>
      <p:sp>
        <p:nvSpPr>
          <p:cNvPr id="11" name="TextBox 11"/>
          <p:cNvSpPr txBox="1"/>
          <p:nvPr/>
        </p:nvSpPr>
        <p:spPr>
          <a:xfrm>
            <a:off x="9720485" y="2602231"/>
            <a:ext cx="7507146" cy="4374515"/>
          </a:xfrm>
          <a:prstGeom prst="rect">
            <a:avLst/>
          </a:prstGeom>
        </p:spPr>
        <p:txBody>
          <a:bodyPr lIns="0" tIns="0" rIns="0" bIns="0" rtlCol="0" anchor="t">
            <a:spAutoFit/>
          </a:bodyPr>
          <a:lstStyle/>
          <a:p>
            <a:pPr>
              <a:lnSpc>
                <a:spcPts val="3099"/>
              </a:lnSpc>
            </a:pPr>
            <a:r>
              <a:rPr lang="en-US" sz="3099" spc="-30">
                <a:solidFill>
                  <a:srgbClr val="FFFFFF"/>
                </a:solidFill>
                <a:latin typeface="Kollektif"/>
              </a:rPr>
              <a:t>1 . Comprehensive Energy Analysis</a:t>
            </a:r>
          </a:p>
          <a:p>
            <a:pPr>
              <a:lnSpc>
                <a:spcPts val="3099"/>
              </a:lnSpc>
            </a:pPr>
            <a:endParaRPr lang="en-US" sz="3099" spc="-30">
              <a:solidFill>
                <a:srgbClr val="FFFFFF"/>
              </a:solidFill>
              <a:latin typeface="Kollektif"/>
            </a:endParaRPr>
          </a:p>
          <a:p>
            <a:pPr>
              <a:lnSpc>
                <a:spcPts val="3099"/>
              </a:lnSpc>
            </a:pPr>
            <a:r>
              <a:rPr lang="en-US" sz="3099" spc="-30">
                <a:solidFill>
                  <a:srgbClr val="FFFFFF"/>
                </a:solidFill>
                <a:latin typeface="Kollektif"/>
              </a:rPr>
              <a:t>2. Interactive Visualizations for Insights</a:t>
            </a:r>
          </a:p>
          <a:p>
            <a:pPr>
              <a:lnSpc>
                <a:spcPts val="3099"/>
              </a:lnSpc>
            </a:pPr>
            <a:endParaRPr lang="en-US" sz="3099" spc="-30">
              <a:solidFill>
                <a:srgbClr val="FFFFFF"/>
              </a:solidFill>
              <a:latin typeface="Kollektif"/>
            </a:endParaRPr>
          </a:p>
          <a:p>
            <a:pPr>
              <a:lnSpc>
                <a:spcPts val="3099"/>
              </a:lnSpc>
            </a:pPr>
            <a:r>
              <a:rPr lang="en-US" sz="3099" spc="-30">
                <a:solidFill>
                  <a:srgbClr val="FFFFFF"/>
                </a:solidFill>
                <a:latin typeface="Kollektif"/>
              </a:rPr>
              <a:t>3. Key Trends Uncovered</a:t>
            </a:r>
          </a:p>
          <a:p>
            <a:pPr>
              <a:lnSpc>
                <a:spcPts val="3099"/>
              </a:lnSpc>
            </a:pPr>
            <a:endParaRPr lang="en-US" sz="3099" spc="-30">
              <a:solidFill>
                <a:srgbClr val="FFFFFF"/>
              </a:solidFill>
              <a:latin typeface="Kollektif"/>
            </a:endParaRPr>
          </a:p>
          <a:p>
            <a:pPr>
              <a:lnSpc>
                <a:spcPts val="3099"/>
              </a:lnSpc>
            </a:pPr>
            <a:r>
              <a:rPr lang="en-US" sz="3099" spc="-30">
                <a:solidFill>
                  <a:srgbClr val="FFFFFF"/>
                </a:solidFill>
                <a:latin typeface="Kollektif"/>
              </a:rPr>
              <a:t>4. Long-Term Planning Perspective</a:t>
            </a:r>
          </a:p>
          <a:p>
            <a:pPr>
              <a:lnSpc>
                <a:spcPts val="3099"/>
              </a:lnSpc>
            </a:pPr>
            <a:endParaRPr lang="en-US" sz="3099" spc="-30">
              <a:solidFill>
                <a:srgbClr val="FFFFFF"/>
              </a:solidFill>
              <a:latin typeface="Kollektif"/>
            </a:endParaRPr>
          </a:p>
          <a:p>
            <a:pPr>
              <a:lnSpc>
                <a:spcPts val="3099"/>
              </a:lnSpc>
            </a:pPr>
            <a:r>
              <a:rPr lang="en-US" sz="3099" spc="-30">
                <a:solidFill>
                  <a:srgbClr val="FFFFFF"/>
                </a:solidFill>
                <a:latin typeface="Kollektif"/>
              </a:rPr>
              <a:t>5. Promoting Energy Literacy</a:t>
            </a:r>
          </a:p>
          <a:p>
            <a:pPr>
              <a:lnSpc>
                <a:spcPts val="3099"/>
              </a:lnSpc>
            </a:pPr>
            <a:endParaRPr lang="en-US" sz="3099" spc="-30">
              <a:solidFill>
                <a:srgbClr val="FFFFFF"/>
              </a:solidFill>
              <a:latin typeface="Kollektif"/>
            </a:endParaRPr>
          </a:p>
          <a:p>
            <a:pPr>
              <a:lnSpc>
                <a:spcPts val="3099"/>
              </a:lnSpc>
              <a:spcBef>
                <a:spcPct val="0"/>
              </a:spcBef>
            </a:pPr>
            <a:r>
              <a:rPr lang="en-US" sz="3099" spc="-30">
                <a:solidFill>
                  <a:srgbClr val="FFFFFF"/>
                </a:solidFill>
                <a:latin typeface="Kollektif"/>
              </a:rPr>
              <a:t>6. Enhancing an idea in Energy Management</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36880" y="1028700"/>
            <a:ext cx="9278570" cy="6350656"/>
            <a:chOff x="0" y="0"/>
            <a:chExt cx="12371427" cy="8467542"/>
          </a:xfrm>
        </p:grpSpPr>
        <p:pic>
          <p:nvPicPr>
            <p:cNvPr id="3" name="Picture 3"/>
            <p:cNvPicPr>
              <a:picLocks noChangeAspect="1"/>
            </p:cNvPicPr>
            <p:nvPr/>
          </p:nvPicPr>
          <p:blipFill>
            <a:blip r:embed="rId2"/>
            <a:srcRect l="1237" r="1237"/>
            <a:stretch>
              <a:fillRect/>
            </a:stretch>
          </p:blipFill>
          <p:spPr>
            <a:xfrm>
              <a:off x="0" y="0"/>
              <a:ext cx="12371427" cy="8467542"/>
            </a:xfrm>
            <a:prstGeom prst="rect">
              <a:avLst/>
            </a:prstGeom>
          </p:spPr>
        </p:pic>
      </p:grpSp>
      <p:grpSp>
        <p:nvGrpSpPr>
          <p:cNvPr id="4" name="Group 4"/>
          <p:cNvGrpSpPr/>
          <p:nvPr/>
        </p:nvGrpSpPr>
        <p:grpSpPr>
          <a:xfrm>
            <a:off x="345219" y="437033"/>
            <a:ext cx="340035" cy="133350"/>
            <a:chOff x="0" y="0"/>
            <a:chExt cx="453379" cy="177800"/>
          </a:xfrm>
        </p:grpSpPr>
        <p:sp>
          <p:nvSpPr>
            <p:cNvPr id="5" name="AutoShape 5"/>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n-US"/>
            </a:p>
          </p:txBody>
        </p:sp>
        <p:sp>
          <p:nvSpPr>
            <p:cNvPr id="6" name="AutoShape 6"/>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n-US"/>
            </a:p>
          </p:txBody>
        </p:sp>
      </p:grpSp>
      <p:sp>
        <p:nvSpPr>
          <p:cNvPr id="7" name="TextBox 7"/>
          <p:cNvSpPr txBox="1"/>
          <p:nvPr/>
        </p:nvSpPr>
        <p:spPr>
          <a:xfrm>
            <a:off x="9669785" y="1266471"/>
            <a:ext cx="8100605" cy="1381125"/>
          </a:xfrm>
          <a:prstGeom prst="rect">
            <a:avLst/>
          </a:prstGeom>
        </p:spPr>
        <p:txBody>
          <a:bodyPr lIns="0" tIns="0" rIns="0" bIns="0" rtlCol="0" anchor="t">
            <a:spAutoFit/>
          </a:bodyPr>
          <a:lstStyle/>
          <a:p>
            <a:pPr>
              <a:lnSpc>
                <a:spcPts val="9000"/>
              </a:lnSpc>
            </a:pPr>
            <a:r>
              <a:rPr lang="en-US" sz="9000" spc="-89">
                <a:solidFill>
                  <a:srgbClr val="FFFFFF"/>
                </a:solidFill>
                <a:latin typeface="Kollektif Bold"/>
              </a:rPr>
              <a:t>Suggestions</a:t>
            </a:r>
          </a:p>
        </p:txBody>
      </p:sp>
      <p:sp>
        <p:nvSpPr>
          <p:cNvPr id="8" name="TextBox 8"/>
          <p:cNvSpPr txBox="1"/>
          <p:nvPr/>
        </p:nvSpPr>
        <p:spPr>
          <a:xfrm>
            <a:off x="10244551" y="2905125"/>
            <a:ext cx="7252040" cy="6668771"/>
          </a:xfrm>
          <a:prstGeom prst="rect">
            <a:avLst/>
          </a:prstGeom>
        </p:spPr>
        <p:txBody>
          <a:bodyPr lIns="0" tIns="0" rIns="0" bIns="0" rtlCol="0" anchor="t">
            <a:spAutoFit/>
          </a:bodyPr>
          <a:lstStyle/>
          <a:p>
            <a:pPr>
              <a:lnSpc>
                <a:spcPts val="3079"/>
              </a:lnSpc>
            </a:pPr>
            <a:r>
              <a:rPr lang="en-US" sz="2199" spc="21">
                <a:solidFill>
                  <a:srgbClr val="D9D9D9"/>
                </a:solidFill>
                <a:latin typeface="Kollektif"/>
              </a:rPr>
              <a:t>1. Prioritize Renewable Energy Investments:Channel resources into developing and deploying renewable energy sources to reduce reliance on fossil fuels.</a:t>
            </a:r>
          </a:p>
          <a:p>
            <a:pPr>
              <a:lnSpc>
                <a:spcPts val="3079"/>
              </a:lnSpc>
            </a:pPr>
            <a:endParaRPr lang="en-US" sz="2199" spc="21">
              <a:solidFill>
                <a:srgbClr val="D9D9D9"/>
              </a:solidFill>
              <a:latin typeface="Kollektif"/>
            </a:endParaRPr>
          </a:p>
          <a:p>
            <a:pPr>
              <a:lnSpc>
                <a:spcPts val="3079"/>
              </a:lnSpc>
            </a:pPr>
            <a:r>
              <a:rPr lang="en-US" sz="2199" spc="21">
                <a:solidFill>
                  <a:srgbClr val="D9D9D9"/>
                </a:solidFill>
                <a:latin typeface="Kollektif"/>
              </a:rPr>
              <a:t>2. Promote Energy Efficiency Measures: Encourage adoption of energy-efficient technologies and practices to balance energy supply and demand.</a:t>
            </a:r>
          </a:p>
          <a:p>
            <a:pPr>
              <a:lnSpc>
                <a:spcPts val="3079"/>
              </a:lnSpc>
            </a:pPr>
            <a:endParaRPr lang="en-US" sz="2199" spc="21">
              <a:solidFill>
                <a:srgbClr val="D9D9D9"/>
              </a:solidFill>
              <a:latin typeface="Kollektif"/>
            </a:endParaRPr>
          </a:p>
          <a:p>
            <a:pPr>
              <a:lnSpc>
                <a:spcPts val="3079"/>
              </a:lnSpc>
            </a:pPr>
            <a:r>
              <a:rPr lang="en-US" sz="2199" spc="21">
                <a:solidFill>
                  <a:srgbClr val="D9D9D9"/>
                </a:solidFill>
                <a:latin typeface="Kollektif"/>
              </a:rPr>
              <a:t>3.Diversify Energy Sources: Foster a mix of energy resources, including renewables, nuclear, and clean technologies, to enhance energy security.</a:t>
            </a:r>
          </a:p>
          <a:p>
            <a:pPr>
              <a:lnSpc>
                <a:spcPts val="3079"/>
              </a:lnSpc>
            </a:pPr>
            <a:endParaRPr lang="en-US" sz="2199" spc="21">
              <a:solidFill>
                <a:srgbClr val="D9D9D9"/>
              </a:solidFill>
              <a:latin typeface="Kollektif"/>
            </a:endParaRPr>
          </a:p>
          <a:p>
            <a:pPr>
              <a:lnSpc>
                <a:spcPts val="3079"/>
              </a:lnSpc>
            </a:pPr>
            <a:r>
              <a:rPr lang="en-US" sz="2199" spc="21">
                <a:solidFill>
                  <a:srgbClr val="D9D9D9"/>
                </a:solidFill>
                <a:latin typeface="Kollektif"/>
              </a:rPr>
              <a:t>4. Strengthen International Energy Cooperation:Foster transparent and fair energy trade agreements to ensure a reliable supply of resources.</a:t>
            </a:r>
          </a:p>
          <a:p>
            <a:pPr>
              <a:lnSpc>
                <a:spcPts val="3079"/>
              </a:lnSpc>
            </a:pPr>
            <a:endParaRPr lang="en-US" sz="2199" spc="21">
              <a:solidFill>
                <a:srgbClr val="D9D9D9"/>
              </a:solidFill>
              <a:latin typeface="Kollektif"/>
            </a:endParaRPr>
          </a:p>
          <a:p>
            <a:pPr>
              <a:lnSpc>
                <a:spcPts val="3079"/>
              </a:lnSpc>
            </a:pPr>
            <a:endParaRPr lang="en-US" sz="2199" spc="21">
              <a:solidFill>
                <a:srgbClr val="D9D9D9"/>
              </a:solidFill>
              <a:latin typeface="Kollektif"/>
            </a:endParaRPr>
          </a:p>
        </p:txBody>
      </p:sp>
      <p:sp>
        <p:nvSpPr>
          <p:cNvPr id="9" name="TextBox 9"/>
          <p:cNvSpPr txBox="1"/>
          <p:nvPr/>
        </p:nvSpPr>
        <p:spPr>
          <a:xfrm>
            <a:off x="878695" y="8166100"/>
            <a:ext cx="7252040" cy="1591945"/>
          </a:xfrm>
          <a:prstGeom prst="rect">
            <a:avLst/>
          </a:prstGeom>
        </p:spPr>
        <p:txBody>
          <a:bodyPr lIns="0" tIns="0" rIns="0" bIns="0" rtlCol="0" anchor="t">
            <a:spAutoFit/>
          </a:bodyPr>
          <a:lstStyle/>
          <a:p>
            <a:pPr>
              <a:lnSpc>
                <a:spcPts val="3079"/>
              </a:lnSpc>
            </a:pPr>
            <a:r>
              <a:rPr lang="en-US" sz="2199" spc="21">
                <a:solidFill>
                  <a:srgbClr val="D9D9D9"/>
                </a:solidFill>
                <a:latin typeface="Kollektif"/>
              </a:rPr>
              <a:t>5. Establish Long-Term Sustainable Energy Policies: Develop comprehensive policies that prioritize sustainability and adaptability to address future energy challenges.</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9048788" y="0"/>
            <a:ext cx="9239198" cy="7337787"/>
            <a:chOff x="0" y="0"/>
            <a:chExt cx="12318950" cy="13134218"/>
          </a:xfrm>
        </p:grpSpPr>
        <p:pic>
          <p:nvPicPr>
            <p:cNvPr id="3" name="Picture 3"/>
            <p:cNvPicPr>
              <a:picLocks noChangeAspect="1"/>
            </p:cNvPicPr>
            <p:nvPr/>
          </p:nvPicPr>
          <p:blipFill>
            <a:blip r:embed="rId2"/>
            <a:srcRect l="18725" r="18725"/>
            <a:stretch>
              <a:fillRect/>
            </a:stretch>
          </p:blipFill>
          <p:spPr>
            <a:xfrm>
              <a:off x="0" y="0"/>
              <a:ext cx="12318950" cy="13134218"/>
            </a:xfrm>
            <a:prstGeom prst="rect">
              <a:avLst/>
            </a:prstGeom>
          </p:spPr>
        </p:pic>
      </p:grpSp>
      <p:grpSp>
        <p:nvGrpSpPr>
          <p:cNvPr id="4" name="Group 4"/>
          <p:cNvGrpSpPr/>
          <p:nvPr/>
        </p:nvGrpSpPr>
        <p:grpSpPr>
          <a:xfrm>
            <a:off x="345219" y="437033"/>
            <a:ext cx="340035" cy="133350"/>
            <a:chOff x="0" y="0"/>
            <a:chExt cx="453379" cy="177800"/>
          </a:xfrm>
        </p:grpSpPr>
        <p:sp>
          <p:nvSpPr>
            <p:cNvPr id="5" name="AutoShape 5"/>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n-US"/>
            </a:p>
          </p:txBody>
        </p:sp>
        <p:sp>
          <p:nvSpPr>
            <p:cNvPr id="6" name="AutoShape 6"/>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n-US"/>
            </a:p>
          </p:txBody>
        </p:sp>
      </p:grpSp>
      <p:sp>
        <p:nvSpPr>
          <p:cNvPr id="7" name="AutoShape 7"/>
          <p:cNvSpPr/>
          <p:nvPr/>
        </p:nvSpPr>
        <p:spPr>
          <a:xfrm flipV="1">
            <a:off x="12065334" y="7998327"/>
            <a:ext cx="0" cy="2519947"/>
          </a:xfrm>
          <a:prstGeom prst="line">
            <a:avLst/>
          </a:prstGeom>
          <a:ln w="9525" cap="flat">
            <a:solidFill>
              <a:srgbClr val="A4A4B4"/>
            </a:solidFill>
            <a:prstDash val="solid"/>
            <a:headEnd type="none" w="sm" len="sm"/>
            <a:tailEnd type="none" w="sm" len="sm"/>
          </a:ln>
        </p:spPr>
        <p:txBody>
          <a:bodyPr/>
          <a:lstStyle/>
          <a:p>
            <a:endParaRPr lang="en-US"/>
          </a:p>
        </p:txBody>
      </p:sp>
      <p:sp>
        <p:nvSpPr>
          <p:cNvPr id="8" name="TextBox 8"/>
          <p:cNvSpPr txBox="1"/>
          <p:nvPr/>
        </p:nvSpPr>
        <p:spPr>
          <a:xfrm>
            <a:off x="10078883" y="1028700"/>
            <a:ext cx="7820503" cy="4238619"/>
          </a:xfrm>
          <a:prstGeom prst="rect">
            <a:avLst/>
          </a:prstGeom>
        </p:spPr>
        <p:txBody>
          <a:bodyPr lIns="0" tIns="0" rIns="0" bIns="0" rtlCol="0" anchor="t">
            <a:spAutoFit/>
          </a:bodyPr>
          <a:lstStyle/>
          <a:p>
            <a:pPr algn="ctr">
              <a:lnSpc>
                <a:spcPts val="10499"/>
              </a:lnSpc>
            </a:pPr>
            <a:r>
              <a:rPr lang="en-US" sz="10499" spc="-104">
                <a:solidFill>
                  <a:srgbClr val="000000"/>
                </a:solidFill>
                <a:latin typeface="Kollektif Bold"/>
              </a:rPr>
              <a:t>Conclusion and Reference</a:t>
            </a:r>
          </a:p>
        </p:txBody>
      </p:sp>
      <p:sp>
        <p:nvSpPr>
          <p:cNvPr id="9" name="TextBox 9"/>
          <p:cNvSpPr txBox="1"/>
          <p:nvPr/>
        </p:nvSpPr>
        <p:spPr>
          <a:xfrm>
            <a:off x="1028700" y="933450"/>
            <a:ext cx="6664563" cy="6037580"/>
          </a:xfrm>
          <a:prstGeom prst="rect">
            <a:avLst/>
          </a:prstGeom>
        </p:spPr>
        <p:txBody>
          <a:bodyPr lIns="0" tIns="0" rIns="0" bIns="0" rtlCol="0" anchor="t">
            <a:spAutoFit/>
          </a:bodyPr>
          <a:lstStyle/>
          <a:p>
            <a:pPr>
              <a:lnSpc>
                <a:spcPts val="3219"/>
              </a:lnSpc>
            </a:pPr>
            <a:r>
              <a:rPr lang="en-US" sz="2299" spc="22">
                <a:solidFill>
                  <a:srgbClr val="D9D9D9"/>
                </a:solidFill>
                <a:latin typeface="Kollektif"/>
              </a:rPr>
              <a:t>1. Shifting Power Balance: China's emergence as an energy sector leader surpassing the USA signifies a changing global energy dynamic.</a:t>
            </a:r>
          </a:p>
          <a:p>
            <a:pPr>
              <a:lnSpc>
                <a:spcPts val="3219"/>
              </a:lnSpc>
            </a:pPr>
            <a:endParaRPr lang="en-US" sz="2299" spc="22">
              <a:solidFill>
                <a:srgbClr val="D9D9D9"/>
              </a:solidFill>
              <a:latin typeface="Kollektif"/>
            </a:endParaRPr>
          </a:p>
          <a:p>
            <a:pPr>
              <a:lnSpc>
                <a:spcPts val="3219"/>
              </a:lnSpc>
            </a:pPr>
            <a:r>
              <a:rPr lang="en-US" sz="2299" spc="22">
                <a:solidFill>
                  <a:srgbClr val="D9D9D9"/>
                </a:solidFill>
                <a:latin typeface="Kollektif"/>
              </a:rPr>
              <a:t>2. Energy Supply-Demand Imbalance: Persistent energy consumption exceeding production calls for sustainable solutions to bridge the gap.</a:t>
            </a:r>
          </a:p>
          <a:p>
            <a:pPr>
              <a:lnSpc>
                <a:spcPts val="3219"/>
              </a:lnSpc>
            </a:pPr>
            <a:endParaRPr lang="en-US" sz="2299" spc="22">
              <a:solidFill>
                <a:srgbClr val="D9D9D9"/>
              </a:solidFill>
              <a:latin typeface="Kollektif"/>
            </a:endParaRPr>
          </a:p>
          <a:p>
            <a:pPr>
              <a:lnSpc>
                <a:spcPts val="3219"/>
              </a:lnSpc>
            </a:pPr>
            <a:r>
              <a:rPr lang="en-US" sz="2299" spc="22">
                <a:solidFill>
                  <a:srgbClr val="D9D9D9"/>
                </a:solidFill>
                <a:latin typeface="Kollektif"/>
              </a:rPr>
              <a:t>3. Import Dependency Risks: Heavy reliance on energy imports raises concerns about vulnerability to supply disruptions and price fluctuations.</a:t>
            </a:r>
          </a:p>
          <a:p>
            <a:pPr>
              <a:lnSpc>
                <a:spcPts val="3219"/>
              </a:lnSpc>
            </a:pPr>
            <a:endParaRPr lang="en-US" sz="2299" spc="22">
              <a:solidFill>
                <a:srgbClr val="D9D9D9"/>
              </a:solidFill>
              <a:latin typeface="Kollektif"/>
            </a:endParaRPr>
          </a:p>
          <a:p>
            <a:pPr>
              <a:lnSpc>
                <a:spcPts val="3219"/>
              </a:lnSpc>
            </a:pPr>
            <a:r>
              <a:rPr lang="en-US" sz="2299" spc="22">
                <a:solidFill>
                  <a:srgbClr val="D9D9D9"/>
                </a:solidFill>
                <a:latin typeface="Kollektif"/>
              </a:rPr>
              <a:t>4. Coal Dependence in Asia: Asia's reliance on coal presents challenges for climate change mitigation; promoting renewable energy is vital.</a:t>
            </a:r>
          </a:p>
        </p:txBody>
      </p:sp>
      <p:sp>
        <p:nvSpPr>
          <p:cNvPr id="10" name="TextBox 10"/>
          <p:cNvSpPr txBox="1"/>
          <p:nvPr/>
        </p:nvSpPr>
        <p:spPr>
          <a:xfrm>
            <a:off x="515237" y="7704545"/>
            <a:ext cx="10829561" cy="2372995"/>
          </a:xfrm>
          <a:prstGeom prst="rect">
            <a:avLst/>
          </a:prstGeom>
        </p:spPr>
        <p:txBody>
          <a:bodyPr lIns="0" tIns="0" rIns="0" bIns="0" rtlCol="0" anchor="t">
            <a:spAutoFit/>
          </a:bodyPr>
          <a:lstStyle/>
          <a:p>
            <a:pPr>
              <a:lnSpc>
                <a:spcPts val="3079"/>
              </a:lnSpc>
            </a:pPr>
            <a:r>
              <a:rPr lang="en-US" sz="2199" spc="21">
                <a:solidFill>
                  <a:srgbClr val="D9D9D9"/>
                </a:solidFill>
                <a:latin typeface="Kollektif"/>
              </a:rPr>
              <a:t>These conclusions shed light on critical aspects of the world energy overview, emphasizing the need for coordinated efforts among nations to address energy challenges, enhance energy security, and transition towards sustainable energy solutions. Acknowledging the changing power dynamics and promoting sustainable practices will be instrumental in shaping a resilient and environmentally responsible energy future. </a:t>
            </a:r>
          </a:p>
        </p:txBody>
      </p:sp>
      <p:sp>
        <p:nvSpPr>
          <p:cNvPr id="11" name="TextBox 11"/>
          <p:cNvSpPr txBox="1"/>
          <p:nvPr/>
        </p:nvSpPr>
        <p:spPr>
          <a:xfrm>
            <a:off x="12296874" y="7599864"/>
            <a:ext cx="3691213" cy="663576"/>
          </a:xfrm>
          <a:prstGeom prst="rect">
            <a:avLst/>
          </a:prstGeom>
        </p:spPr>
        <p:txBody>
          <a:bodyPr lIns="0" tIns="0" rIns="0" bIns="0" rtlCol="0" anchor="t">
            <a:spAutoFit/>
          </a:bodyPr>
          <a:lstStyle/>
          <a:p>
            <a:pPr>
              <a:lnSpc>
                <a:spcPts val="4899"/>
              </a:lnSpc>
            </a:pPr>
            <a:r>
              <a:rPr lang="en-US" sz="3499" spc="34">
                <a:solidFill>
                  <a:srgbClr val="FFFFFF"/>
                </a:solidFill>
                <a:latin typeface="Kollektif"/>
              </a:rPr>
              <a:t>Reference :</a:t>
            </a:r>
          </a:p>
        </p:txBody>
      </p:sp>
      <p:sp>
        <p:nvSpPr>
          <p:cNvPr id="12" name="TextBox 12"/>
          <p:cNvSpPr txBox="1"/>
          <p:nvPr/>
        </p:nvSpPr>
        <p:spPr>
          <a:xfrm>
            <a:off x="12784471" y="8623366"/>
            <a:ext cx="3997631" cy="1437005"/>
          </a:xfrm>
          <a:prstGeom prst="rect">
            <a:avLst/>
          </a:prstGeom>
        </p:spPr>
        <p:txBody>
          <a:bodyPr lIns="0" tIns="0" rIns="0" bIns="0" rtlCol="0" anchor="t">
            <a:spAutoFit/>
          </a:bodyPr>
          <a:lstStyle/>
          <a:p>
            <a:pPr algn="ctr">
              <a:lnSpc>
                <a:spcPts val="2199"/>
              </a:lnSpc>
            </a:pPr>
            <a:r>
              <a:rPr lang="en-US" sz="2199" spc="-21">
                <a:solidFill>
                  <a:srgbClr val="FFFFFF"/>
                </a:solidFill>
                <a:latin typeface="Kollektif"/>
              </a:rPr>
              <a:t>Kaggle</a:t>
            </a:r>
          </a:p>
          <a:p>
            <a:pPr algn="ctr">
              <a:lnSpc>
                <a:spcPts val="2199"/>
              </a:lnSpc>
            </a:pPr>
            <a:endParaRPr lang="en-US" sz="2199" spc="-21">
              <a:solidFill>
                <a:srgbClr val="FFFFFF"/>
              </a:solidFill>
              <a:latin typeface="Kollektif"/>
            </a:endParaRPr>
          </a:p>
          <a:p>
            <a:pPr algn="ctr">
              <a:lnSpc>
                <a:spcPts val="2199"/>
              </a:lnSpc>
              <a:spcBef>
                <a:spcPct val="0"/>
              </a:spcBef>
            </a:pPr>
            <a:r>
              <a:rPr lang="en-US" sz="2199" spc="-21">
                <a:solidFill>
                  <a:srgbClr val="FFFFFF"/>
                </a:solidFill>
                <a:latin typeface="Kollektif"/>
              </a:rPr>
              <a:t>https://www.kaggle.com/datasets/akhiljethwa/world-energy-statistics</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95250" y="-98487"/>
            <a:ext cx="1123950" cy="1127187"/>
            <a:chOff x="0" y="0"/>
            <a:chExt cx="296020" cy="296872"/>
          </a:xfrm>
        </p:grpSpPr>
        <p:sp>
          <p:nvSpPr>
            <p:cNvPr id="3" name="Freeform 3"/>
            <p:cNvSpPr/>
            <p:nvPr/>
          </p:nvSpPr>
          <p:spPr>
            <a:xfrm>
              <a:off x="0" y="0"/>
              <a:ext cx="296020" cy="296872"/>
            </a:xfrm>
            <a:custGeom>
              <a:avLst/>
              <a:gdLst/>
              <a:ahLst/>
              <a:cxnLst/>
              <a:rect l="l" t="t" r="r" b="b"/>
              <a:pathLst>
                <a:path w="296020" h="296872">
                  <a:moveTo>
                    <a:pt x="0" y="0"/>
                  </a:moveTo>
                  <a:lnTo>
                    <a:pt x="296020" y="0"/>
                  </a:lnTo>
                  <a:lnTo>
                    <a:pt x="296020" y="296872"/>
                  </a:lnTo>
                  <a:lnTo>
                    <a:pt x="0" y="296872"/>
                  </a:lnTo>
                  <a:close/>
                </a:path>
              </a:pathLst>
            </a:custGeom>
            <a:solidFill>
              <a:srgbClr val="181818"/>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45219" y="437033"/>
            <a:ext cx="340035" cy="133350"/>
            <a:chOff x="0" y="0"/>
            <a:chExt cx="453379" cy="177800"/>
          </a:xfrm>
        </p:grpSpPr>
        <p:sp>
          <p:nvSpPr>
            <p:cNvPr id="6" name="AutoShape 6"/>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n-US"/>
            </a:p>
          </p:txBody>
        </p:sp>
        <p:sp>
          <p:nvSpPr>
            <p:cNvPr id="7" name="AutoShape 7"/>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n-US"/>
            </a:p>
          </p:txBody>
        </p:sp>
      </p:grpSp>
      <p:sp>
        <p:nvSpPr>
          <p:cNvPr id="8" name="Freeform 8"/>
          <p:cNvSpPr/>
          <p:nvPr/>
        </p:nvSpPr>
        <p:spPr>
          <a:xfrm>
            <a:off x="-160021" y="0"/>
            <a:ext cx="18448021" cy="10287000"/>
          </a:xfrm>
          <a:custGeom>
            <a:avLst/>
            <a:gdLst/>
            <a:ahLst/>
            <a:cxnLst/>
            <a:rect l="l" t="t" r="r" b="b"/>
            <a:pathLst>
              <a:path w="18448021" h="10287000">
                <a:moveTo>
                  <a:pt x="0" y="0"/>
                </a:moveTo>
                <a:lnTo>
                  <a:pt x="18448021" y="0"/>
                </a:lnTo>
                <a:lnTo>
                  <a:pt x="18448021" y="10287000"/>
                </a:lnTo>
                <a:lnTo>
                  <a:pt x="0" y="10287000"/>
                </a:lnTo>
                <a:lnTo>
                  <a:pt x="0" y="0"/>
                </a:lnTo>
                <a:close/>
              </a:path>
            </a:pathLst>
          </a:custGeom>
          <a:blipFill>
            <a:blip r:embed="rId2"/>
            <a:stretch>
              <a:fillRect t="-9806" b="-9806"/>
            </a:stretch>
          </a:blipFill>
        </p:spPr>
        <p:txBody>
          <a:bodyPr/>
          <a:lstStyle/>
          <a:p>
            <a:endParaRPr lang="en-US"/>
          </a:p>
        </p:txBody>
      </p:sp>
      <p:sp>
        <p:nvSpPr>
          <p:cNvPr id="9" name="Freeform 9"/>
          <p:cNvSpPr/>
          <p:nvPr/>
        </p:nvSpPr>
        <p:spPr>
          <a:xfrm>
            <a:off x="-160021" y="-98487"/>
            <a:ext cx="18502312" cy="10671465"/>
          </a:xfrm>
          <a:custGeom>
            <a:avLst/>
            <a:gdLst/>
            <a:ahLst/>
            <a:cxnLst/>
            <a:rect l="l" t="t" r="r" b="b"/>
            <a:pathLst>
              <a:path w="18288000" h="10671465">
                <a:moveTo>
                  <a:pt x="0" y="0"/>
                </a:moveTo>
                <a:lnTo>
                  <a:pt x="18288000" y="0"/>
                </a:lnTo>
                <a:lnTo>
                  <a:pt x="18288000" y="10671465"/>
                </a:lnTo>
                <a:lnTo>
                  <a:pt x="0" y="10671465"/>
                </a:lnTo>
                <a:lnTo>
                  <a:pt x="0" y="0"/>
                </a:lnTo>
                <a:close/>
              </a:path>
            </a:pathLst>
          </a:custGeom>
          <a:blipFill>
            <a:blip r:embed="rId2"/>
            <a:stretch>
              <a:fillRect t="-8819" r="-288" b="-5815"/>
            </a:stretch>
          </a:blipFill>
        </p:spPr>
        <p:txBody>
          <a:bodyPr/>
          <a:lstStyle/>
          <a:p>
            <a:endParaRPr lang="en-US"/>
          </a:p>
        </p:txBody>
      </p:sp>
      <p:sp>
        <p:nvSpPr>
          <p:cNvPr id="10" name="TextBox 10"/>
          <p:cNvSpPr txBox="1"/>
          <p:nvPr/>
        </p:nvSpPr>
        <p:spPr>
          <a:xfrm>
            <a:off x="1028700" y="3843110"/>
            <a:ext cx="10040780" cy="2082326"/>
          </a:xfrm>
          <a:prstGeom prst="rect">
            <a:avLst/>
          </a:prstGeom>
        </p:spPr>
        <p:txBody>
          <a:bodyPr lIns="0" tIns="0" rIns="0" bIns="0" rtlCol="0" anchor="t">
            <a:spAutoFit/>
          </a:bodyPr>
          <a:lstStyle/>
          <a:p>
            <a:pPr>
              <a:lnSpc>
                <a:spcPts val="13663"/>
              </a:lnSpc>
            </a:pPr>
            <a:r>
              <a:rPr lang="en-US" sz="13663" spc="-136">
                <a:solidFill>
                  <a:srgbClr val="FFFFFF"/>
                </a:solidFill>
                <a:latin typeface="Kollektif Bold"/>
              </a:rPr>
              <a:t>Thank You </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100013" y="0"/>
            <a:ext cx="18388013" cy="5753096"/>
            <a:chOff x="0" y="0"/>
            <a:chExt cx="23163078" cy="10809402"/>
          </a:xfrm>
        </p:grpSpPr>
        <p:pic>
          <p:nvPicPr>
            <p:cNvPr id="3" name="Picture 3"/>
            <p:cNvPicPr>
              <a:picLocks noChangeAspect="1"/>
            </p:cNvPicPr>
            <p:nvPr/>
          </p:nvPicPr>
          <p:blipFill>
            <a:blip r:embed="rId2"/>
            <a:srcRect t="14171" b="14171"/>
            <a:stretch>
              <a:fillRect/>
            </a:stretch>
          </p:blipFill>
          <p:spPr>
            <a:xfrm>
              <a:off x="0" y="0"/>
              <a:ext cx="23163078" cy="10809402"/>
            </a:xfrm>
            <a:prstGeom prst="rect">
              <a:avLst/>
            </a:prstGeom>
          </p:spPr>
        </p:pic>
      </p:grpSp>
      <p:sp>
        <p:nvSpPr>
          <p:cNvPr id="4" name="TextBox 4"/>
          <p:cNvSpPr txBox="1"/>
          <p:nvPr/>
        </p:nvSpPr>
        <p:spPr>
          <a:xfrm>
            <a:off x="11181181" y="1628692"/>
            <a:ext cx="6613726" cy="1381125"/>
          </a:xfrm>
          <a:prstGeom prst="rect">
            <a:avLst/>
          </a:prstGeom>
        </p:spPr>
        <p:txBody>
          <a:bodyPr lIns="0" tIns="0" rIns="0" bIns="0" rtlCol="0" anchor="t">
            <a:spAutoFit/>
          </a:bodyPr>
          <a:lstStyle/>
          <a:p>
            <a:pPr>
              <a:lnSpc>
                <a:spcPts val="9000"/>
              </a:lnSpc>
            </a:pPr>
            <a:r>
              <a:rPr lang="en-US" sz="9000" spc="-89">
                <a:solidFill>
                  <a:srgbClr val="000000"/>
                </a:solidFill>
                <a:latin typeface="Kollektif Bold"/>
              </a:rPr>
              <a:t>AIM</a:t>
            </a:r>
          </a:p>
        </p:txBody>
      </p:sp>
      <p:grpSp>
        <p:nvGrpSpPr>
          <p:cNvPr id="5" name="Group 5"/>
          <p:cNvGrpSpPr/>
          <p:nvPr/>
        </p:nvGrpSpPr>
        <p:grpSpPr>
          <a:xfrm>
            <a:off x="345219" y="437033"/>
            <a:ext cx="340035" cy="133350"/>
            <a:chOff x="0" y="0"/>
            <a:chExt cx="453379" cy="177800"/>
          </a:xfrm>
        </p:grpSpPr>
        <p:sp>
          <p:nvSpPr>
            <p:cNvPr id="6" name="AutoShape 6"/>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n-US"/>
            </a:p>
          </p:txBody>
        </p:sp>
        <p:sp>
          <p:nvSpPr>
            <p:cNvPr id="7" name="AutoShape 7"/>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n-US"/>
            </a:p>
          </p:txBody>
        </p:sp>
      </p:grpSp>
      <p:sp>
        <p:nvSpPr>
          <p:cNvPr id="8" name="AutoShape 8"/>
          <p:cNvSpPr/>
          <p:nvPr/>
        </p:nvSpPr>
        <p:spPr>
          <a:xfrm rot="-5400000">
            <a:off x="9390363" y="9135881"/>
            <a:ext cx="2519947" cy="0"/>
          </a:xfrm>
          <a:prstGeom prst="line">
            <a:avLst/>
          </a:prstGeom>
          <a:ln w="9525" cap="flat">
            <a:solidFill>
              <a:srgbClr val="A4A4B4"/>
            </a:solidFill>
            <a:prstDash val="solid"/>
            <a:headEnd type="none" w="sm" len="sm"/>
            <a:tailEnd type="none" w="sm" len="sm"/>
          </a:ln>
        </p:spPr>
        <p:txBody>
          <a:bodyPr/>
          <a:lstStyle/>
          <a:p>
            <a:endParaRPr lang="en-US"/>
          </a:p>
        </p:txBody>
      </p:sp>
      <p:grpSp>
        <p:nvGrpSpPr>
          <p:cNvPr id="9" name="Group 9"/>
          <p:cNvGrpSpPr/>
          <p:nvPr/>
        </p:nvGrpSpPr>
        <p:grpSpPr>
          <a:xfrm>
            <a:off x="1028700" y="8967525"/>
            <a:ext cx="892299" cy="243150"/>
            <a:chOff x="0" y="0"/>
            <a:chExt cx="1189732" cy="324200"/>
          </a:xfrm>
        </p:grpSpPr>
        <p:sp>
          <p:nvSpPr>
            <p:cNvPr id="10" name="Freeform 10"/>
            <p:cNvSpPr/>
            <p:nvPr/>
          </p:nvSpPr>
          <p:spPr>
            <a:xfrm rot="5400000">
              <a:off x="939214" y="73682"/>
              <a:ext cx="324200" cy="176837"/>
            </a:xfrm>
            <a:custGeom>
              <a:avLst/>
              <a:gdLst/>
              <a:ahLst/>
              <a:cxnLst/>
              <a:rect l="l" t="t" r="r" b="b"/>
              <a:pathLst>
                <a:path w="324200" h="176837">
                  <a:moveTo>
                    <a:pt x="0" y="0"/>
                  </a:moveTo>
                  <a:lnTo>
                    <a:pt x="324200" y="0"/>
                  </a:lnTo>
                  <a:lnTo>
                    <a:pt x="324200" y="176836"/>
                  </a:lnTo>
                  <a:lnTo>
                    <a:pt x="0" y="176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5400000" flipV="1">
              <a:off x="-73682" y="73682"/>
              <a:ext cx="324200" cy="176837"/>
            </a:xfrm>
            <a:custGeom>
              <a:avLst/>
              <a:gdLst/>
              <a:ahLst/>
              <a:cxnLst/>
              <a:rect l="l" t="t" r="r" b="b"/>
              <a:pathLst>
                <a:path w="324200" h="176837">
                  <a:moveTo>
                    <a:pt x="0" y="176836"/>
                  </a:moveTo>
                  <a:lnTo>
                    <a:pt x="324200" y="176836"/>
                  </a:lnTo>
                  <a:lnTo>
                    <a:pt x="324200" y="0"/>
                  </a:lnTo>
                  <a:lnTo>
                    <a:pt x="0" y="0"/>
                  </a:lnTo>
                  <a:lnTo>
                    <a:pt x="0" y="176836"/>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12" name="TextBox 12"/>
          <p:cNvSpPr txBox="1"/>
          <p:nvPr/>
        </p:nvSpPr>
        <p:spPr>
          <a:xfrm>
            <a:off x="9067800" y="4730750"/>
            <a:ext cx="152400" cy="387350"/>
          </a:xfrm>
          <a:prstGeom prst="rect">
            <a:avLst/>
          </a:prstGeom>
        </p:spPr>
        <p:txBody>
          <a:bodyPr lIns="0" tIns="0" rIns="0" bIns="0" rtlCol="0" anchor="t">
            <a:spAutoFit/>
          </a:bodyPr>
          <a:lstStyle/>
          <a:p>
            <a:pPr algn="ctr">
              <a:lnSpc>
                <a:spcPts val="2800"/>
              </a:lnSpc>
              <a:spcBef>
                <a:spcPct val="0"/>
              </a:spcBef>
            </a:pPr>
            <a:r>
              <a:rPr lang="en-US" sz="2000" spc="20">
                <a:solidFill>
                  <a:srgbClr val="000000"/>
                </a:solidFill>
                <a:latin typeface="Kollektif Bold"/>
              </a:rPr>
              <a:t>d</a:t>
            </a:r>
          </a:p>
        </p:txBody>
      </p:sp>
      <p:sp>
        <p:nvSpPr>
          <p:cNvPr id="13" name="TextBox 13"/>
          <p:cNvSpPr txBox="1"/>
          <p:nvPr/>
        </p:nvSpPr>
        <p:spPr>
          <a:xfrm>
            <a:off x="571349" y="6315402"/>
            <a:ext cx="16920049" cy="2468946"/>
          </a:xfrm>
          <a:prstGeom prst="rect">
            <a:avLst/>
          </a:prstGeom>
        </p:spPr>
        <p:txBody>
          <a:bodyPr lIns="0" tIns="0" rIns="0" bIns="0" rtlCol="0" anchor="t">
            <a:spAutoFit/>
          </a:bodyPr>
          <a:lstStyle/>
          <a:p>
            <a:pPr algn="ctr">
              <a:lnSpc>
                <a:spcPts val="3858"/>
              </a:lnSpc>
              <a:spcBef>
                <a:spcPct val="0"/>
              </a:spcBef>
            </a:pPr>
            <a:r>
              <a:rPr lang="en-US" sz="2756" spc="27" dirty="0">
                <a:solidFill>
                  <a:srgbClr val="FFFFFF"/>
                </a:solidFill>
                <a:latin typeface="Kollektif Bold"/>
              </a:rPr>
              <a:t>The aim of this data analysis visualization project is to provide a  overview of the world's energy landscape from 1973 to 2022. By analyzing monthly data on energy production, consumption, imports, exports and utilization from various resources such as renewables, nuclear, and fossil fuels, this project aims to identify trends, patterns, and shifts in global energy dynamics. Through interactive visualizations, this analysis seeks to offer insights into energy consumption patterns, resource utilization, and their impact on the global energy market and sustainability.</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2928996" y="2348232"/>
            <a:ext cx="2613061" cy="2273181"/>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a:solidFill>
                <a:srgbClr val="FFFFFF"/>
              </a:solidFill>
            </a:ln>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3191635" y="3685348"/>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5817135" y="2348232"/>
            <a:ext cx="2613061" cy="2273181"/>
            <a:chOff x="0" y="0"/>
            <a:chExt cx="991873" cy="862860"/>
          </a:xfrm>
        </p:grpSpPr>
        <p:sp>
          <p:nvSpPr>
            <p:cNvPr id="7" name="Freeform 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a:solidFill>
                <a:srgbClr val="FFFFFF"/>
              </a:solidFill>
            </a:ln>
          </p:spPr>
          <p:txBody>
            <a:bodyPr/>
            <a:lstStyle/>
            <a:p>
              <a:endParaRPr lang="en-US"/>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flipV="1">
            <a:off x="6107203" y="3723448"/>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0" name="Group 10"/>
          <p:cNvGrpSpPr/>
          <p:nvPr/>
        </p:nvGrpSpPr>
        <p:grpSpPr>
          <a:xfrm>
            <a:off x="2986667" y="4888380"/>
            <a:ext cx="2613061" cy="2252658"/>
            <a:chOff x="0" y="0"/>
            <a:chExt cx="991873" cy="855070"/>
          </a:xfrm>
        </p:grpSpPr>
        <p:sp>
          <p:nvSpPr>
            <p:cNvPr id="11" name="Freeform 11"/>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a:solidFill>
                <a:srgbClr val="FFFFFF"/>
              </a:solidFill>
            </a:ln>
          </p:spPr>
          <p:txBody>
            <a:bodyPr/>
            <a:lstStyle/>
            <a:p>
              <a:endParaRPr lang="en-US"/>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3483"/>
                </a:lnSpc>
              </a:pPr>
              <a:endParaRPr/>
            </a:p>
          </p:txBody>
        </p:sp>
      </p:grpSp>
      <p:sp>
        <p:nvSpPr>
          <p:cNvPr id="13" name="AutoShape 13"/>
          <p:cNvSpPr/>
          <p:nvPr/>
        </p:nvSpPr>
        <p:spPr>
          <a:xfrm flipV="1">
            <a:off x="3191635" y="5993471"/>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4" name="Group 14"/>
          <p:cNvGrpSpPr>
            <a:grpSpLocks noChangeAspect="1"/>
          </p:cNvGrpSpPr>
          <p:nvPr/>
        </p:nvGrpSpPr>
        <p:grpSpPr>
          <a:xfrm>
            <a:off x="10000675" y="1509629"/>
            <a:ext cx="6992751" cy="8074770"/>
            <a:chOff x="0" y="0"/>
            <a:chExt cx="5499100" cy="6350000"/>
          </a:xfrm>
        </p:grpSpPr>
        <p:sp>
          <p:nvSpPr>
            <p:cNvPr id="15" name="Freeform 15"/>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txBody>
            <a:bodyPr/>
            <a:lstStyle/>
            <a:p>
              <a:endParaRPr lang="en-US"/>
            </a:p>
          </p:txBody>
        </p:sp>
      </p:grpSp>
      <p:grpSp>
        <p:nvGrpSpPr>
          <p:cNvPr id="16" name="Group 16"/>
          <p:cNvGrpSpPr>
            <a:grpSpLocks noChangeAspect="1"/>
          </p:cNvGrpSpPr>
          <p:nvPr/>
        </p:nvGrpSpPr>
        <p:grpSpPr>
          <a:xfrm>
            <a:off x="10295950" y="1680111"/>
            <a:ext cx="6697476" cy="7733806"/>
            <a:chOff x="0" y="0"/>
            <a:chExt cx="5499100" cy="6350000"/>
          </a:xfrm>
        </p:grpSpPr>
        <p:sp>
          <p:nvSpPr>
            <p:cNvPr id="17" name="Freeform 17"/>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txBody>
            <a:bodyPr/>
            <a:lstStyle/>
            <a:p>
              <a:endParaRPr lang="en-US"/>
            </a:p>
          </p:txBody>
        </p:sp>
      </p:grpSp>
      <p:grpSp>
        <p:nvGrpSpPr>
          <p:cNvPr id="18" name="Group 18"/>
          <p:cNvGrpSpPr/>
          <p:nvPr/>
        </p:nvGrpSpPr>
        <p:grpSpPr>
          <a:xfrm>
            <a:off x="8647604" y="2367282"/>
            <a:ext cx="2613061" cy="2273181"/>
            <a:chOff x="0" y="0"/>
            <a:chExt cx="991873" cy="862860"/>
          </a:xfrm>
        </p:grpSpPr>
        <p:sp>
          <p:nvSpPr>
            <p:cNvPr id="19" name="Freeform 19"/>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a:solidFill>
                <a:srgbClr val="FFFFFF"/>
              </a:solidFill>
            </a:ln>
          </p:spPr>
          <p:txBody>
            <a:bodyPr/>
            <a:lstStyle/>
            <a:p>
              <a:endParaRPr lang="en-US"/>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3483"/>
                </a:lnSpc>
              </a:pPr>
              <a:endParaRPr/>
            </a:p>
          </p:txBody>
        </p:sp>
      </p:grpSp>
      <p:sp>
        <p:nvSpPr>
          <p:cNvPr id="21" name="AutoShape 21"/>
          <p:cNvSpPr/>
          <p:nvPr/>
        </p:nvSpPr>
        <p:spPr>
          <a:xfrm flipV="1">
            <a:off x="8852572" y="3761548"/>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22" name="Group 22"/>
          <p:cNvGrpSpPr/>
          <p:nvPr/>
        </p:nvGrpSpPr>
        <p:grpSpPr>
          <a:xfrm>
            <a:off x="8682697" y="4855196"/>
            <a:ext cx="2613061" cy="2252658"/>
            <a:chOff x="0" y="0"/>
            <a:chExt cx="991873" cy="855070"/>
          </a:xfrm>
        </p:grpSpPr>
        <p:sp>
          <p:nvSpPr>
            <p:cNvPr id="23" name="Freeform 23"/>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a:solidFill>
                <a:srgbClr val="FFFFFF"/>
              </a:solidFill>
            </a:ln>
          </p:spPr>
          <p:txBody>
            <a:bodyPr/>
            <a:lstStyle/>
            <a:p>
              <a:endParaRPr lang="en-US"/>
            </a:p>
          </p:txBody>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3483"/>
                </a:lnSpc>
              </a:pPr>
              <a:endParaRPr/>
            </a:p>
          </p:txBody>
        </p:sp>
      </p:grpSp>
      <p:sp>
        <p:nvSpPr>
          <p:cNvPr id="25" name="TextBox 25"/>
          <p:cNvSpPr txBox="1"/>
          <p:nvPr/>
        </p:nvSpPr>
        <p:spPr>
          <a:xfrm>
            <a:off x="3133964" y="642568"/>
            <a:ext cx="8437330" cy="1231900"/>
          </a:xfrm>
          <a:prstGeom prst="rect">
            <a:avLst/>
          </a:prstGeom>
        </p:spPr>
        <p:txBody>
          <a:bodyPr lIns="0" tIns="0" rIns="0" bIns="0" rtlCol="0" anchor="t">
            <a:spAutoFit/>
          </a:bodyPr>
          <a:lstStyle/>
          <a:p>
            <a:pPr marL="0" lvl="0" indent="0" algn="ctr">
              <a:lnSpc>
                <a:spcPts val="9625"/>
              </a:lnSpc>
              <a:spcBef>
                <a:spcPct val="0"/>
              </a:spcBef>
            </a:pPr>
            <a:r>
              <a:rPr lang="en-US" sz="8020">
                <a:solidFill>
                  <a:srgbClr val="FFFFFF"/>
                </a:solidFill>
                <a:latin typeface="Now Bold"/>
              </a:rPr>
              <a:t>AGENDA</a:t>
            </a:r>
          </a:p>
        </p:txBody>
      </p:sp>
      <p:sp>
        <p:nvSpPr>
          <p:cNvPr id="26" name="TextBox 26"/>
          <p:cNvSpPr txBox="1"/>
          <p:nvPr/>
        </p:nvSpPr>
        <p:spPr>
          <a:xfrm>
            <a:off x="3133964" y="4002200"/>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Abstract</a:t>
            </a:r>
          </a:p>
        </p:txBody>
      </p:sp>
      <p:sp>
        <p:nvSpPr>
          <p:cNvPr id="27" name="TextBox 27"/>
          <p:cNvSpPr txBox="1"/>
          <p:nvPr/>
        </p:nvSpPr>
        <p:spPr>
          <a:xfrm>
            <a:off x="3447970" y="26925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01</a:t>
            </a:r>
          </a:p>
        </p:txBody>
      </p:sp>
      <p:sp>
        <p:nvSpPr>
          <p:cNvPr id="28" name="TextBox 28"/>
          <p:cNvSpPr txBox="1"/>
          <p:nvPr/>
        </p:nvSpPr>
        <p:spPr>
          <a:xfrm>
            <a:off x="6049532" y="4002200"/>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Introduction</a:t>
            </a:r>
          </a:p>
        </p:txBody>
      </p:sp>
      <p:sp>
        <p:nvSpPr>
          <p:cNvPr id="29" name="TextBox 29"/>
          <p:cNvSpPr txBox="1"/>
          <p:nvPr/>
        </p:nvSpPr>
        <p:spPr>
          <a:xfrm>
            <a:off x="6305867" y="26925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02</a:t>
            </a:r>
          </a:p>
        </p:txBody>
      </p:sp>
      <p:sp>
        <p:nvSpPr>
          <p:cNvPr id="30" name="TextBox 30"/>
          <p:cNvSpPr txBox="1"/>
          <p:nvPr/>
        </p:nvSpPr>
        <p:spPr>
          <a:xfrm>
            <a:off x="3133964" y="6232982"/>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Global energy production</a:t>
            </a:r>
          </a:p>
        </p:txBody>
      </p:sp>
      <p:sp>
        <p:nvSpPr>
          <p:cNvPr id="31" name="TextBox 31"/>
          <p:cNvSpPr txBox="1"/>
          <p:nvPr/>
        </p:nvSpPr>
        <p:spPr>
          <a:xfrm>
            <a:off x="3447970" y="4992888"/>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04</a:t>
            </a:r>
          </a:p>
        </p:txBody>
      </p:sp>
      <p:sp>
        <p:nvSpPr>
          <p:cNvPr id="32" name="TextBox 32"/>
          <p:cNvSpPr txBox="1"/>
          <p:nvPr/>
        </p:nvSpPr>
        <p:spPr>
          <a:xfrm>
            <a:off x="8829994" y="3831550"/>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System Requrements</a:t>
            </a:r>
          </a:p>
        </p:txBody>
      </p:sp>
      <p:sp>
        <p:nvSpPr>
          <p:cNvPr id="33" name="TextBox 33"/>
          <p:cNvSpPr txBox="1"/>
          <p:nvPr/>
        </p:nvSpPr>
        <p:spPr>
          <a:xfrm>
            <a:off x="9144000" y="26925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03</a:t>
            </a:r>
          </a:p>
        </p:txBody>
      </p:sp>
      <p:sp>
        <p:nvSpPr>
          <p:cNvPr id="34" name="TextBox 34"/>
          <p:cNvSpPr txBox="1"/>
          <p:nvPr/>
        </p:nvSpPr>
        <p:spPr>
          <a:xfrm>
            <a:off x="8852572" y="6290934"/>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Production vs Consumption</a:t>
            </a:r>
          </a:p>
        </p:txBody>
      </p:sp>
      <p:sp>
        <p:nvSpPr>
          <p:cNvPr id="35" name="TextBox 35"/>
          <p:cNvSpPr txBox="1"/>
          <p:nvPr/>
        </p:nvSpPr>
        <p:spPr>
          <a:xfrm>
            <a:off x="9020121" y="5000625"/>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06</a:t>
            </a:r>
          </a:p>
        </p:txBody>
      </p:sp>
      <p:grpSp>
        <p:nvGrpSpPr>
          <p:cNvPr id="36" name="Group 36"/>
          <p:cNvGrpSpPr/>
          <p:nvPr/>
        </p:nvGrpSpPr>
        <p:grpSpPr>
          <a:xfrm>
            <a:off x="5902235" y="4888380"/>
            <a:ext cx="2613061" cy="2252658"/>
            <a:chOff x="0" y="0"/>
            <a:chExt cx="991873" cy="855070"/>
          </a:xfrm>
        </p:grpSpPr>
        <p:sp>
          <p:nvSpPr>
            <p:cNvPr id="37" name="Freeform 37"/>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a:solidFill>
                <a:srgbClr val="FFFFFF"/>
              </a:solidFill>
            </a:ln>
          </p:spPr>
          <p:txBody>
            <a:bodyPr/>
            <a:lstStyle/>
            <a:p>
              <a:endParaRPr lang="en-US"/>
            </a:p>
          </p:txBody>
        </p:sp>
        <p:sp>
          <p:nvSpPr>
            <p:cNvPr id="38" name="TextBox 38"/>
            <p:cNvSpPr txBox="1"/>
            <p:nvPr/>
          </p:nvSpPr>
          <p:spPr>
            <a:xfrm>
              <a:off x="0" y="-38100"/>
              <a:ext cx="812800" cy="850900"/>
            </a:xfrm>
            <a:prstGeom prst="rect">
              <a:avLst/>
            </a:prstGeom>
          </p:spPr>
          <p:txBody>
            <a:bodyPr lIns="50800" tIns="50800" rIns="50800" bIns="50800" rtlCol="0" anchor="ctr"/>
            <a:lstStyle/>
            <a:p>
              <a:pPr algn="ctr">
                <a:lnSpc>
                  <a:spcPts val="3483"/>
                </a:lnSpc>
              </a:pPr>
              <a:endParaRPr/>
            </a:p>
          </p:txBody>
        </p:sp>
      </p:grpSp>
      <p:sp>
        <p:nvSpPr>
          <p:cNvPr id="39" name="TextBox 39"/>
          <p:cNvSpPr txBox="1"/>
          <p:nvPr/>
        </p:nvSpPr>
        <p:spPr>
          <a:xfrm>
            <a:off x="6107203" y="5007729"/>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05</a:t>
            </a:r>
          </a:p>
        </p:txBody>
      </p:sp>
      <p:sp>
        <p:nvSpPr>
          <p:cNvPr id="40" name="TextBox 40"/>
          <p:cNvSpPr txBox="1"/>
          <p:nvPr/>
        </p:nvSpPr>
        <p:spPr>
          <a:xfrm>
            <a:off x="3390299" y="751251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04</a:t>
            </a:r>
          </a:p>
        </p:txBody>
      </p:sp>
      <p:sp>
        <p:nvSpPr>
          <p:cNvPr id="41" name="AutoShape 41"/>
          <p:cNvSpPr/>
          <p:nvPr/>
        </p:nvSpPr>
        <p:spPr>
          <a:xfrm flipV="1">
            <a:off x="6107203" y="6014709"/>
            <a:ext cx="2203125" cy="0"/>
          </a:xfrm>
          <a:prstGeom prst="line">
            <a:avLst/>
          </a:prstGeom>
          <a:ln w="38100" cap="flat">
            <a:solidFill>
              <a:srgbClr val="FFFFFF"/>
            </a:solidFill>
            <a:prstDash val="solid"/>
            <a:headEnd type="none" w="sm" len="sm"/>
            <a:tailEnd type="none" w="sm" len="sm"/>
          </a:ln>
        </p:spPr>
        <p:txBody>
          <a:bodyPr/>
          <a:lstStyle/>
          <a:p>
            <a:endParaRPr lang="en-US"/>
          </a:p>
        </p:txBody>
      </p:sp>
      <p:sp>
        <p:nvSpPr>
          <p:cNvPr id="42" name="TextBox 42"/>
          <p:cNvSpPr txBox="1"/>
          <p:nvPr/>
        </p:nvSpPr>
        <p:spPr>
          <a:xfrm>
            <a:off x="6049532" y="6290934"/>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Global energy consumption</a:t>
            </a:r>
          </a:p>
        </p:txBody>
      </p:sp>
      <p:sp>
        <p:nvSpPr>
          <p:cNvPr id="43" name="AutoShape 43"/>
          <p:cNvSpPr/>
          <p:nvPr/>
        </p:nvSpPr>
        <p:spPr>
          <a:xfrm flipV="1">
            <a:off x="8852572" y="6014709"/>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44" name="Group 44"/>
          <p:cNvGrpSpPr/>
          <p:nvPr/>
        </p:nvGrpSpPr>
        <p:grpSpPr>
          <a:xfrm>
            <a:off x="2986667" y="7311218"/>
            <a:ext cx="2613061" cy="2273181"/>
            <a:chOff x="0" y="0"/>
            <a:chExt cx="991873" cy="862860"/>
          </a:xfrm>
        </p:grpSpPr>
        <p:sp>
          <p:nvSpPr>
            <p:cNvPr id="45" name="Freeform 45"/>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a:solidFill>
                <a:srgbClr val="FFFFFF"/>
              </a:solidFill>
            </a:ln>
          </p:spPr>
          <p:txBody>
            <a:bodyPr/>
            <a:lstStyle/>
            <a:p>
              <a:endParaRPr lang="en-US"/>
            </a:p>
          </p:txBody>
        </p:sp>
        <p:sp>
          <p:nvSpPr>
            <p:cNvPr id="46" name="TextBox 46"/>
            <p:cNvSpPr txBox="1"/>
            <p:nvPr/>
          </p:nvSpPr>
          <p:spPr>
            <a:xfrm>
              <a:off x="0" y="-38100"/>
              <a:ext cx="812800" cy="850900"/>
            </a:xfrm>
            <a:prstGeom prst="rect">
              <a:avLst/>
            </a:prstGeom>
          </p:spPr>
          <p:txBody>
            <a:bodyPr lIns="50800" tIns="50800" rIns="50800" bIns="50800" rtlCol="0" anchor="ctr"/>
            <a:lstStyle/>
            <a:p>
              <a:pPr algn="ctr">
                <a:lnSpc>
                  <a:spcPts val="3483"/>
                </a:lnSpc>
              </a:pPr>
              <a:endParaRPr/>
            </a:p>
          </p:txBody>
        </p:sp>
      </p:grpSp>
      <p:sp>
        <p:nvSpPr>
          <p:cNvPr id="47" name="TextBox 47"/>
          <p:cNvSpPr txBox="1"/>
          <p:nvPr/>
        </p:nvSpPr>
        <p:spPr>
          <a:xfrm>
            <a:off x="3447970" y="7407738"/>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07</a:t>
            </a:r>
          </a:p>
        </p:txBody>
      </p:sp>
      <p:grpSp>
        <p:nvGrpSpPr>
          <p:cNvPr id="48" name="Group 48"/>
          <p:cNvGrpSpPr/>
          <p:nvPr/>
        </p:nvGrpSpPr>
        <p:grpSpPr>
          <a:xfrm>
            <a:off x="5902235" y="7349718"/>
            <a:ext cx="2613061" cy="2273181"/>
            <a:chOff x="0" y="0"/>
            <a:chExt cx="991873" cy="862860"/>
          </a:xfrm>
        </p:grpSpPr>
        <p:sp>
          <p:nvSpPr>
            <p:cNvPr id="49" name="Freeform 49"/>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a:solidFill>
                <a:srgbClr val="FFFFFF"/>
              </a:solidFill>
            </a:ln>
          </p:spPr>
          <p:txBody>
            <a:bodyPr/>
            <a:lstStyle/>
            <a:p>
              <a:endParaRPr lang="en-US"/>
            </a:p>
          </p:txBody>
        </p:sp>
        <p:sp>
          <p:nvSpPr>
            <p:cNvPr id="50" name="TextBox 50"/>
            <p:cNvSpPr txBox="1"/>
            <p:nvPr/>
          </p:nvSpPr>
          <p:spPr>
            <a:xfrm>
              <a:off x="0" y="-38100"/>
              <a:ext cx="812800" cy="850900"/>
            </a:xfrm>
            <a:prstGeom prst="rect">
              <a:avLst/>
            </a:prstGeom>
          </p:spPr>
          <p:txBody>
            <a:bodyPr lIns="50800" tIns="50800" rIns="50800" bIns="50800" rtlCol="0" anchor="ctr"/>
            <a:lstStyle/>
            <a:p>
              <a:pPr algn="ctr">
                <a:lnSpc>
                  <a:spcPts val="3483"/>
                </a:lnSpc>
              </a:pPr>
              <a:endParaRPr/>
            </a:p>
          </p:txBody>
        </p:sp>
      </p:grpSp>
      <p:grpSp>
        <p:nvGrpSpPr>
          <p:cNvPr id="51" name="Group 51"/>
          <p:cNvGrpSpPr/>
          <p:nvPr/>
        </p:nvGrpSpPr>
        <p:grpSpPr>
          <a:xfrm>
            <a:off x="8705275" y="7326928"/>
            <a:ext cx="2613061" cy="2273181"/>
            <a:chOff x="0" y="0"/>
            <a:chExt cx="991873" cy="862860"/>
          </a:xfrm>
        </p:grpSpPr>
        <p:sp>
          <p:nvSpPr>
            <p:cNvPr id="52" name="Freeform 52"/>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a:solidFill>
                <a:srgbClr val="FFFFFF"/>
              </a:solidFill>
            </a:ln>
          </p:spPr>
          <p:txBody>
            <a:bodyPr/>
            <a:lstStyle/>
            <a:p>
              <a:endParaRPr lang="en-US"/>
            </a:p>
          </p:txBody>
        </p:sp>
        <p:sp>
          <p:nvSpPr>
            <p:cNvPr id="53" name="TextBox 53"/>
            <p:cNvSpPr txBox="1"/>
            <p:nvPr/>
          </p:nvSpPr>
          <p:spPr>
            <a:xfrm>
              <a:off x="0" y="-38100"/>
              <a:ext cx="812800" cy="850900"/>
            </a:xfrm>
            <a:prstGeom prst="rect">
              <a:avLst/>
            </a:prstGeom>
          </p:spPr>
          <p:txBody>
            <a:bodyPr lIns="50800" tIns="50800" rIns="50800" bIns="50800" rtlCol="0" anchor="ctr"/>
            <a:lstStyle/>
            <a:p>
              <a:pPr algn="ctr">
                <a:lnSpc>
                  <a:spcPts val="3483"/>
                </a:lnSpc>
              </a:pPr>
              <a:endParaRPr/>
            </a:p>
          </p:txBody>
        </p:sp>
      </p:grpSp>
      <p:sp>
        <p:nvSpPr>
          <p:cNvPr id="54" name="AutoShape 54"/>
          <p:cNvSpPr/>
          <p:nvPr/>
        </p:nvSpPr>
        <p:spPr>
          <a:xfrm flipV="1">
            <a:off x="9020121" y="8324384"/>
            <a:ext cx="2203125" cy="0"/>
          </a:xfrm>
          <a:prstGeom prst="line">
            <a:avLst/>
          </a:prstGeom>
          <a:ln w="38100" cap="flat">
            <a:solidFill>
              <a:srgbClr val="FFFFFF"/>
            </a:solidFill>
            <a:prstDash val="solid"/>
            <a:headEnd type="none" w="sm" len="sm"/>
            <a:tailEnd type="none" w="sm" len="sm"/>
          </a:ln>
        </p:spPr>
        <p:txBody>
          <a:bodyPr/>
          <a:lstStyle/>
          <a:p>
            <a:endParaRPr lang="en-US"/>
          </a:p>
        </p:txBody>
      </p:sp>
      <p:sp>
        <p:nvSpPr>
          <p:cNvPr id="55" name="AutoShape 55"/>
          <p:cNvSpPr/>
          <p:nvPr/>
        </p:nvSpPr>
        <p:spPr>
          <a:xfrm flipV="1">
            <a:off x="3191635" y="8381534"/>
            <a:ext cx="2203125" cy="0"/>
          </a:xfrm>
          <a:prstGeom prst="line">
            <a:avLst/>
          </a:prstGeom>
          <a:ln w="38100" cap="flat">
            <a:solidFill>
              <a:srgbClr val="FFFFFF"/>
            </a:solidFill>
            <a:prstDash val="solid"/>
            <a:headEnd type="none" w="sm" len="sm"/>
            <a:tailEnd type="none" w="sm" len="sm"/>
          </a:ln>
        </p:spPr>
        <p:txBody>
          <a:bodyPr/>
          <a:lstStyle/>
          <a:p>
            <a:endParaRPr lang="en-US"/>
          </a:p>
        </p:txBody>
      </p:sp>
      <p:sp>
        <p:nvSpPr>
          <p:cNvPr id="56" name="AutoShape 56"/>
          <p:cNvSpPr/>
          <p:nvPr/>
        </p:nvSpPr>
        <p:spPr>
          <a:xfrm flipV="1">
            <a:off x="6107203" y="8362484"/>
            <a:ext cx="2203125" cy="0"/>
          </a:xfrm>
          <a:prstGeom prst="line">
            <a:avLst/>
          </a:prstGeom>
          <a:ln w="38100" cap="flat">
            <a:solidFill>
              <a:srgbClr val="FFFFFF"/>
            </a:solidFill>
            <a:prstDash val="solid"/>
            <a:headEnd type="none" w="sm" len="sm"/>
            <a:tailEnd type="none" w="sm" len="sm"/>
          </a:ln>
        </p:spPr>
        <p:txBody>
          <a:bodyPr/>
          <a:lstStyle/>
          <a:p>
            <a:endParaRPr lang="en-US"/>
          </a:p>
        </p:txBody>
      </p:sp>
      <p:sp>
        <p:nvSpPr>
          <p:cNvPr id="57" name="TextBox 57"/>
          <p:cNvSpPr txBox="1"/>
          <p:nvPr/>
        </p:nvSpPr>
        <p:spPr>
          <a:xfrm>
            <a:off x="6363538" y="737916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08</a:t>
            </a:r>
          </a:p>
        </p:txBody>
      </p:sp>
      <p:sp>
        <p:nvSpPr>
          <p:cNvPr id="58" name="TextBox 58"/>
          <p:cNvSpPr txBox="1"/>
          <p:nvPr/>
        </p:nvSpPr>
        <p:spPr>
          <a:xfrm>
            <a:off x="9166578" y="729835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09</a:t>
            </a:r>
          </a:p>
        </p:txBody>
      </p:sp>
      <p:sp>
        <p:nvSpPr>
          <p:cNvPr id="59" name="TextBox 59"/>
          <p:cNvSpPr txBox="1"/>
          <p:nvPr/>
        </p:nvSpPr>
        <p:spPr>
          <a:xfrm>
            <a:off x="3191635" y="8615654"/>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Global energy Analysis</a:t>
            </a:r>
          </a:p>
        </p:txBody>
      </p:sp>
      <p:sp>
        <p:nvSpPr>
          <p:cNvPr id="60" name="TextBox 60"/>
          <p:cNvSpPr txBox="1"/>
          <p:nvPr/>
        </p:nvSpPr>
        <p:spPr>
          <a:xfrm>
            <a:off x="6196829" y="86156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Advantages</a:t>
            </a:r>
          </a:p>
        </p:txBody>
      </p:sp>
      <p:sp>
        <p:nvSpPr>
          <p:cNvPr id="61" name="TextBox 61"/>
          <p:cNvSpPr txBox="1"/>
          <p:nvPr/>
        </p:nvSpPr>
        <p:spPr>
          <a:xfrm>
            <a:off x="8942198" y="86156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Suggestions</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36880" y="1039157"/>
            <a:ext cx="9278570" cy="6350656"/>
            <a:chOff x="0" y="0"/>
            <a:chExt cx="12371427" cy="8467542"/>
          </a:xfrm>
        </p:grpSpPr>
        <p:pic>
          <p:nvPicPr>
            <p:cNvPr id="3" name="Picture 3"/>
            <p:cNvPicPr>
              <a:picLocks noChangeAspect="1"/>
            </p:cNvPicPr>
            <p:nvPr/>
          </p:nvPicPr>
          <p:blipFill>
            <a:blip r:embed="rId2"/>
            <a:srcRect l="1298" r="1298"/>
            <a:stretch>
              <a:fillRect/>
            </a:stretch>
          </p:blipFill>
          <p:spPr>
            <a:xfrm>
              <a:off x="0" y="0"/>
              <a:ext cx="12371427" cy="8467542"/>
            </a:xfrm>
            <a:prstGeom prst="rect">
              <a:avLst/>
            </a:prstGeom>
          </p:spPr>
        </p:pic>
      </p:grpSp>
      <p:grpSp>
        <p:nvGrpSpPr>
          <p:cNvPr id="4" name="Group 4"/>
          <p:cNvGrpSpPr/>
          <p:nvPr/>
        </p:nvGrpSpPr>
        <p:grpSpPr>
          <a:xfrm>
            <a:off x="345219" y="437033"/>
            <a:ext cx="340035" cy="133350"/>
            <a:chOff x="0" y="0"/>
            <a:chExt cx="453379" cy="177800"/>
          </a:xfrm>
        </p:grpSpPr>
        <p:sp>
          <p:nvSpPr>
            <p:cNvPr id="5" name="AutoShape 5"/>
            <p:cNvSpPr/>
            <p:nvPr/>
          </p:nvSpPr>
          <p:spPr>
            <a:xfrm>
              <a:off x="0" y="0"/>
              <a:ext cx="453379" cy="0"/>
            </a:xfrm>
            <a:prstGeom prst="line">
              <a:avLst/>
            </a:prstGeom>
            <a:ln w="38100" cap="rnd">
              <a:solidFill>
                <a:srgbClr val="000000"/>
              </a:solidFill>
              <a:prstDash val="solid"/>
              <a:headEnd type="none" w="sm" len="sm"/>
              <a:tailEnd type="none" w="sm" len="sm"/>
            </a:ln>
          </p:spPr>
          <p:txBody>
            <a:bodyPr/>
            <a:lstStyle/>
            <a:p>
              <a:endParaRPr lang="en-US"/>
            </a:p>
          </p:txBody>
        </p:sp>
        <p:sp>
          <p:nvSpPr>
            <p:cNvPr id="6" name="AutoShape 6"/>
            <p:cNvSpPr/>
            <p:nvPr/>
          </p:nvSpPr>
          <p:spPr>
            <a:xfrm>
              <a:off x="0" y="139700"/>
              <a:ext cx="453379" cy="0"/>
            </a:xfrm>
            <a:prstGeom prst="line">
              <a:avLst/>
            </a:prstGeom>
            <a:ln w="38100" cap="rnd">
              <a:solidFill>
                <a:srgbClr val="000000"/>
              </a:solidFill>
              <a:prstDash val="solid"/>
              <a:headEnd type="none" w="sm" len="sm"/>
              <a:tailEnd type="none" w="sm" len="sm"/>
            </a:ln>
          </p:spPr>
          <p:txBody>
            <a:bodyPr/>
            <a:lstStyle/>
            <a:p>
              <a:endParaRPr lang="en-US"/>
            </a:p>
          </p:txBody>
        </p:sp>
      </p:grpSp>
      <p:sp>
        <p:nvSpPr>
          <p:cNvPr id="7" name="TextBox 7"/>
          <p:cNvSpPr txBox="1"/>
          <p:nvPr/>
        </p:nvSpPr>
        <p:spPr>
          <a:xfrm>
            <a:off x="6025466" y="8147050"/>
            <a:ext cx="9022526" cy="2324735"/>
          </a:xfrm>
          <a:prstGeom prst="rect">
            <a:avLst/>
          </a:prstGeom>
        </p:spPr>
        <p:txBody>
          <a:bodyPr lIns="0" tIns="0" rIns="0" bIns="0" rtlCol="0" anchor="t">
            <a:spAutoFit/>
          </a:bodyPr>
          <a:lstStyle/>
          <a:p>
            <a:pPr>
              <a:lnSpc>
                <a:spcPts val="3639"/>
              </a:lnSpc>
            </a:pPr>
            <a:r>
              <a:rPr lang="en-US" sz="2599" spc="25">
                <a:solidFill>
                  <a:srgbClr val="D9D9D9"/>
                </a:solidFill>
                <a:latin typeface="Kollektif"/>
              </a:rPr>
              <a:t>The interactive data visualizations offer an intuitive platform for users to explore and interpret the complex relationships between energy production, consumption, and trade on a global scale.</a:t>
            </a:r>
          </a:p>
          <a:p>
            <a:pPr>
              <a:lnSpc>
                <a:spcPts val="3639"/>
              </a:lnSpc>
            </a:pPr>
            <a:endParaRPr lang="en-US" sz="2599" spc="25">
              <a:solidFill>
                <a:srgbClr val="D9D9D9"/>
              </a:solidFill>
              <a:latin typeface="Kollektif"/>
            </a:endParaRPr>
          </a:p>
        </p:txBody>
      </p:sp>
      <p:sp>
        <p:nvSpPr>
          <p:cNvPr id="8" name="TextBox 8"/>
          <p:cNvSpPr txBox="1"/>
          <p:nvPr/>
        </p:nvSpPr>
        <p:spPr>
          <a:xfrm>
            <a:off x="9669785" y="1009567"/>
            <a:ext cx="5709948" cy="1381125"/>
          </a:xfrm>
          <a:prstGeom prst="rect">
            <a:avLst/>
          </a:prstGeom>
        </p:spPr>
        <p:txBody>
          <a:bodyPr lIns="0" tIns="0" rIns="0" bIns="0" rtlCol="0" anchor="t">
            <a:spAutoFit/>
          </a:bodyPr>
          <a:lstStyle/>
          <a:p>
            <a:pPr>
              <a:lnSpc>
                <a:spcPts val="9000"/>
              </a:lnSpc>
            </a:pPr>
            <a:r>
              <a:rPr lang="en-US" sz="9000" spc="-89">
                <a:solidFill>
                  <a:srgbClr val="FFFFFF"/>
                </a:solidFill>
                <a:latin typeface="Kollektif Bold"/>
              </a:rPr>
              <a:t>Abstract</a:t>
            </a:r>
          </a:p>
        </p:txBody>
      </p:sp>
      <p:grpSp>
        <p:nvGrpSpPr>
          <p:cNvPr id="9" name="Group 9"/>
          <p:cNvGrpSpPr/>
          <p:nvPr/>
        </p:nvGrpSpPr>
        <p:grpSpPr>
          <a:xfrm>
            <a:off x="2286000" y="7996698"/>
            <a:ext cx="3153540" cy="2150521"/>
            <a:chOff x="0" y="0"/>
            <a:chExt cx="4204721" cy="2867361"/>
          </a:xfrm>
        </p:grpSpPr>
        <p:pic>
          <p:nvPicPr>
            <p:cNvPr id="10" name="Picture 10"/>
            <p:cNvPicPr>
              <a:picLocks noChangeAspect="1"/>
            </p:cNvPicPr>
            <p:nvPr/>
          </p:nvPicPr>
          <p:blipFill>
            <a:blip r:embed="rId3"/>
            <a:srcRect t="27268" b="27268"/>
            <a:stretch>
              <a:fillRect/>
            </a:stretch>
          </p:blipFill>
          <p:spPr>
            <a:xfrm>
              <a:off x="0" y="0"/>
              <a:ext cx="4204721" cy="2867361"/>
            </a:xfrm>
            <a:prstGeom prst="rect">
              <a:avLst/>
            </a:prstGeom>
          </p:spPr>
        </p:pic>
      </p:grpSp>
      <p:grpSp>
        <p:nvGrpSpPr>
          <p:cNvPr id="11" name="Group 11"/>
          <p:cNvGrpSpPr/>
          <p:nvPr/>
        </p:nvGrpSpPr>
        <p:grpSpPr>
          <a:xfrm>
            <a:off x="10029423" y="3027363"/>
            <a:ext cx="7073420" cy="4371975"/>
            <a:chOff x="0" y="0"/>
            <a:chExt cx="9431227" cy="5829301"/>
          </a:xfrm>
        </p:grpSpPr>
        <p:sp>
          <p:nvSpPr>
            <p:cNvPr id="12" name="TextBox 12"/>
            <p:cNvSpPr txBox="1"/>
            <p:nvPr/>
          </p:nvSpPr>
          <p:spPr>
            <a:xfrm>
              <a:off x="0" y="560917"/>
              <a:ext cx="9431227" cy="5268384"/>
            </a:xfrm>
            <a:prstGeom prst="rect">
              <a:avLst/>
            </a:prstGeom>
          </p:spPr>
          <p:txBody>
            <a:bodyPr lIns="0" tIns="0" rIns="0" bIns="0" rtlCol="0" anchor="t">
              <a:spAutoFit/>
            </a:bodyPr>
            <a:lstStyle/>
            <a:p>
              <a:pPr>
                <a:lnSpc>
                  <a:spcPts val="3499"/>
                </a:lnSpc>
              </a:pPr>
              <a:r>
                <a:rPr lang="en-US" sz="2499" spc="24">
                  <a:solidFill>
                    <a:srgbClr val="D9D9D9"/>
                  </a:solidFill>
                  <a:latin typeface="Kollektif"/>
                </a:rPr>
                <a:t>In this project, we apply data analysis techniques and interactive visualizations to unravel the historical shifts in energy production and consumption patterns. The project explores the interplay between various energy resources and identifies key factors that have shaped the energy landscape over the years. Additionally, we investigate the implications of these trends on sustainability and the environment.</a:t>
              </a:r>
            </a:p>
          </p:txBody>
        </p:sp>
        <p:sp>
          <p:nvSpPr>
            <p:cNvPr id="13" name="TextBox 13"/>
            <p:cNvSpPr txBox="1"/>
            <p:nvPr/>
          </p:nvSpPr>
          <p:spPr>
            <a:xfrm>
              <a:off x="0" y="-85725"/>
              <a:ext cx="9431227" cy="487892"/>
            </a:xfrm>
            <a:prstGeom prst="rect">
              <a:avLst/>
            </a:prstGeom>
          </p:spPr>
          <p:txBody>
            <a:bodyPr lIns="0" tIns="0" rIns="0" bIns="0" rtlCol="0" anchor="t">
              <a:spAutoFit/>
            </a:bodyPr>
            <a:lstStyle/>
            <a:p>
              <a:pPr>
                <a:lnSpc>
                  <a:spcPts val="2800"/>
                </a:lnSpc>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533400" y="-28575"/>
            <a:ext cx="8437503" cy="10201272"/>
            <a:chOff x="0" y="0"/>
            <a:chExt cx="10820400" cy="14000517"/>
          </a:xfrm>
        </p:grpSpPr>
        <p:pic>
          <p:nvPicPr>
            <p:cNvPr id="3" name="Picture 3"/>
            <p:cNvPicPr>
              <a:picLocks noChangeAspect="1"/>
            </p:cNvPicPr>
            <p:nvPr/>
          </p:nvPicPr>
          <p:blipFill>
            <a:blip r:embed="rId2"/>
            <a:srcRect t="6843" b="6843"/>
            <a:stretch>
              <a:fillRect/>
            </a:stretch>
          </p:blipFill>
          <p:spPr>
            <a:xfrm>
              <a:off x="0" y="0"/>
              <a:ext cx="10820400" cy="14000517"/>
            </a:xfrm>
            <a:prstGeom prst="rect">
              <a:avLst/>
            </a:prstGeom>
          </p:spPr>
        </p:pic>
      </p:grpSp>
      <p:grpSp>
        <p:nvGrpSpPr>
          <p:cNvPr id="4" name="Group 4"/>
          <p:cNvGrpSpPr/>
          <p:nvPr/>
        </p:nvGrpSpPr>
        <p:grpSpPr>
          <a:xfrm>
            <a:off x="5410200" y="7748644"/>
            <a:ext cx="12648086" cy="2513697"/>
            <a:chOff x="0" y="0"/>
            <a:chExt cx="3331183" cy="662044"/>
          </a:xfrm>
        </p:grpSpPr>
        <p:sp>
          <p:nvSpPr>
            <p:cNvPr id="5" name="Freeform 5"/>
            <p:cNvSpPr/>
            <p:nvPr/>
          </p:nvSpPr>
          <p:spPr>
            <a:xfrm>
              <a:off x="0" y="0"/>
              <a:ext cx="3331183" cy="662044"/>
            </a:xfrm>
            <a:custGeom>
              <a:avLst/>
              <a:gdLst/>
              <a:ahLst/>
              <a:cxnLst/>
              <a:rect l="l" t="t" r="r" b="b"/>
              <a:pathLst>
                <a:path w="3331183" h="662044">
                  <a:moveTo>
                    <a:pt x="0" y="0"/>
                  </a:moveTo>
                  <a:lnTo>
                    <a:pt x="3331183" y="0"/>
                  </a:lnTo>
                  <a:lnTo>
                    <a:pt x="3331183" y="662044"/>
                  </a:lnTo>
                  <a:lnTo>
                    <a:pt x="0" y="662044"/>
                  </a:lnTo>
                  <a:close/>
                </a:path>
              </a:pathLst>
            </a:custGeom>
            <a:solidFill>
              <a:srgbClr val="181818"/>
            </a:solidFill>
          </p:spPr>
          <p:txBody>
            <a:bodyPr/>
            <a:lstStyle/>
            <a:p>
              <a:endParaRPr lang="en-US"/>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748610" y="560858"/>
            <a:ext cx="6613726" cy="1381125"/>
          </a:xfrm>
          <a:prstGeom prst="rect">
            <a:avLst/>
          </a:prstGeom>
        </p:spPr>
        <p:txBody>
          <a:bodyPr lIns="0" tIns="0" rIns="0" bIns="0" rtlCol="0" anchor="t">
            <a:spAutoFit/>
          </a:bodyPr>
          <a:lstStyle/>
          <a:p>
            <a:pPr>
              <a:lnSpc>
                <a:spcPts val="9000"/>
              </a:lnSpc>
            </a:pPr>
            <a:r>
              <a:rPr lang="en-US" sz="9000" spc="-89">
                <a:solidFill>
                  <a:srgbClr val="FFFFFF"/>
                </a:solidFill>
                <a:latin typeface="Kollektif Bold"/>
              </a:rPr>
              <a:t>Introduction</a:t>
            </a:r>
          </a:p>
        </p:txBody>
      </p:sp>
      <p:grpSp>
        <p:nvGrpSpPr>
          <p:cNvPr id="8" name="Group 8"/>
          <p:cNvGrpSpPr/>
          <p:nvPr/>
        </p:nvGrpSpPr>
        <p:grpSpPr>
          <a:xfrm>
            <a:off x="6288384" y="8761747"/>
            <a:ext cx="3709490" cy="651710"/>
            <a:chOff x="0" y="0"/>
            <a:chExt cx="4945986" cy="868947"/>
          </a:xfrm>
        </p:grpSpPr>
        <p:sp>
          <p:nvSpPr>
            <p:cNvPr id="9" name="TextBox 9"/>
            <p:cNvSpPr txBox="1"/>
            <p:nvPr/>
          </p:nvSpPr>
          <p:spPr>
            <a:xfrm>
              <a:off x="0" y="-85725"/>
              <a:ext cx="4945986" cy="487892"/>
            </a:xfrm>
            <a:prstGeom prst="rect">
              <a:avLst/>
            </a:prstGeom>
          </p:spPr>
          <p:txBody>
            <a:bodyPr lIns="0" tIns="0" rIns="0" bIns="0" rtlCol="0" anchor="t">
              <a:spAutoFit/>
            </a:bodyPr>
            <a:lstStyle/>
            <a:p>
              <a:pPr>
                <a:lnSpc>
                  <a:spcPts val="2800"/>
                </a:lnSpc>
              </a:pPr>
              <a:r>
                <a:rPr lang="en-US" sz="2000" spc="20">
                  <a:solidFill>
                    <a:srgbClr val="FFFFFF"/>
                  </a:solidFill>
                  <a:latin typeface="Kollektif Bold"/>
                </a:rPr>
                <a:t>World Energy Overview.csv </a:t>
              </a:r>
            </a:p>
          </p:txBody>
        </p:sp>
        <p:sp>
          <p:nvSpPr>
            <p:cNvPr id="10" name="TextBox 10"/>
            <p:cNvSpPr txBox="1"/>
            <p:nvPr/>
          </p:nvSpPr>
          <p:spPr>
            <a:xfrm>
              <a:off x="0" y="381056"/>
              <a:ext cx="4945986" cy="487892"/>
            </a:xfrm>
            <a:prstGeom prst="rect">
              <a:avLst/>
            </a:prstGeom>
          </p:spPr>
          <p:txBody>
            <a:bodyPr lIns="0" tIns="0" rIns="0" bIns="0" rtlCol="0" anchor="t">
              <a:spAutoFit/>
            </a:bodyPr>
            <a:lstStyle/>
            <a:p>
              <a:pPr>
                <a:lnSpc>
                  <a:spcPts val="2800"/>
                </a:lnSpc>
              </a:pPr>
              <a:r>
                <a:rPr lang="en-US" sz="2000" spc="20">
                  <a:solidFill>
                    <a:srgbClr val="D9D9D9"/>
                  </a:solidFill>
                  <a:latin typeface="Kollektif"/>
                </a:rPr>
                <a:t>complete data of world energy</a:t>
              </a:r>
            </a:p>
          </p:txBody>
        </p:sp>
      </p:grpSp>
      <p:grpSp>
        <p:nvGrpSpPr>
          <p:cNvPr id="11" name="Group 11"/>
          <p:cNvGrpSpPr/>
          <p:nvPr/>
        </p:nvGrpSpPr>
        <p:grpSpPr>
          <a:xfrm>
            <a:off x="10645574" y="8761747"/>
            <a:ext cx="2985877" cy="651710"/>
            <a:chOff x="0" y="0"/>
            <a:chExt cx="3981169" cy="868947"/>
          </a:xfrm>
        </p:grpSpPr>
        <p:sp>
          <p:nvSpPr>
            <p:cNvPr id="12" name="TextBox 12"/>
            <p:cNvSpPr txBox="1"/>
            <p:nvPr/>
          </p:nvSpPr>
          <p:spPr>
            <a:xfrm>
              <a:off x="0" y="-85725"/>
              <a:ext cx="3981169" cy="487892"/>
            </a:xfrm>
            <a:prstGeom prst="rect">
              <a:avLst/>
            </a:prstGeom>
          </p:spPr>
          <p:txBody>
            <a:bodyPr lIns="0" tIns="0" rIns="0" bIns="0" rtlCol="0" anchor="t">
              <a:spAutoFit/>
            </a:bodyPr>
            <a:lstStyle/>
            <a:p>
              <a:pPr>
                <a:lnSpc>
                  <a:spcPts val="2800"/>
                </a:lnSpc>
              </a:pPr>
              <a:r>
                <a:rPr lang="en-US" sz="2000" spc="20">
                  <a:solidFill>
                    <a:srgbClr val="FFFFFF"/>
                  </a:solidFill>
                  <a:latin typeface="Kollektif Bold"/>
                </a:rPr>
                <a:t>Production_Total.csv </a:t>
              </a:r>
            </a:p>
          </p:txBody>
        </p:sp>
        <p:sp>
          <p:nvSpPr>
            <p:cNvPr id="13" name="TextBox 13"/>
            <p:cNvSpPr txBox="1"/>
            <p:nvPr/>
          </p:nvSpPr>
          <p:spPr>
            <a:xfrm>
              <a:off x="0" y="381056"/>
              <a:ext cx="3981169" cy="487892"/>
            </a:xfrm>
            <a:prstGeom prst="rect">
              <a:avLst/>
            </a:prstGeom>
          </p:spPr>
          <p:txBody>
            <a:bodyPr lIns="0" tIns="0" rIns="0" bIns="0" rtlCol="0" anchor="t">
              <a:spAutoFit/>
            </a:bodyPr>
            <a:lstStyle/>
            <a:p>
              <a:pPr>
                <a:lnSpc>
                  <a:spcPts val="2800"/>
                </a:lnSpc>
              </a:pPr>
              <a:r>
                <a:rPr lang="en-US" sz="2000" spc="20">
                  <a:solidFill>
                    <a:srgbClr val="D9D9D9"/>
                  </a:solidFill>
                  <a:latin typeface="Kollektif"/>
                </a:rPr>
                <a:t>energy production data </a:t>
              </a:r>
            </a:p>
          </p:txBody>
        </p:sp>
      </p:grpSp>
      <p:grpSp>
        <p:nvGrpSpPr>
          <p:cNvPr id="14" name="Group 14"/>
          <p:cNvGrpSpPr/>
          <p:nvPr/>
        </p:nvGrpSpPr>
        <p:grpSpPr>
          <a:xfrm>
            <a:off x="14275042" y="8761747"/>
            <a:ext cx="2984258" cy="651710"/>
            <a:chOff x="0" y="0"/>
            <a:chExt cx="3979011" cy="868947"/>
          </a:xfrm>
        </p:grpSpPr>
        <p:sp>
          <p:nvSpPr>
            <p:cNvPr id="15" name="TextBox 15"/>
            <p:cNvSpPr txBox="1"/>
            <p:nvPr/>
          </p:nvSpPr>
          <p:spPr>
            <a:xfrm>
              <a:off x="0" y="-85725"/>
              <a:ext cx="3979011" cy="487892"/>
            </a:xfrm>
            <a:prstGeom prst="rect">
              <a:avLst/>
            </a:prstGeom>
          </p:spPr>
          <p:txBody>
            <a:bodyPr lIns="0" tIns="0" rIns="0" bIns="0" rtlCol="0" anchor="t">
              <a:spAutoFit/>
            </a:bodyPr>
            <a:lstStyle/>
            <a:p>
              <a:pPr>
                <a:lnSpc>
                  <a:spcPts val="2800"/>
                </a:lnSpc>
              </a:pPr>
              <a:r>
                <a:rPr lang="en-US" sz="2000" spc="20">
                  <a:solidFill>
                    <a:srgbClr val="FFFFFF"/>
                  </a:solidFill>
                  <a:latin typeface="Kollektif Bold"/>
                </a:rPr>
                <a:t>Consumption_Total.csv</a:t>
              </a:r>
            </a:p>
          </p:txBody>
        </p:sp>
        <p:sp>
          <p:nvSpPr>
            <p:cNvPr id="16" name="TextBox 16"/>
            <p:cNvSpPr txBox="1"/>
            <p:nvPr/>
          </p:nvSpPr>
          <p:spPr>
            <a:xfrm>
              <a:off x="0" y="381056"/>
              <a:ext cx="3979011" cy="487892"/>
            </a:xfrm>
            <a:prstGeom prst="rect">
              <a:avLst/>
            </a:prstGeom>
          </p:spPr>
          <p:txBody>
            <a:bodyPr lIns="0" tIns="0" rIns="0" bIns="0" rtlCol="0" anchor="t">
              <a:spAutoFit/>
            </a:bodyPr>
            <a:lstStyle/>
            <a:p>
              <a:pPr>
                <a:lnSpc>
                  <a:spcPts val="2800"/>
                </a:lnSpc>
              </a:pPr>
              <a:r>
                <a:rPr lang="en-US" sz="2000" spc="20">
                  <a:solidFill>
                    <a:srgbClr val="D9D9D9"/>
                  </a:solidFill>
                  <a:latin typeface="Kollektif"/>
                </a:rPr>
                <a:t>energy consumption data</a:t>
              </a:r>
            </a:p>
          </p:txBody>
        </p:sp>
      </p:grpSp>
      <p:grpSp>
        <p:nvGrpSpPr>
          <p:cNvPr id="17" name="Group 17"/>
          <p:cNvGrpSpPr/>
          <p:nvPr/>
        </p:nvGrpSpPr>
        <p:grpSpPr>
          <a:xfrm>
            <a:off x="10504620" y="2110209"/>
            <a:ext cx="7101706" cy="5278755"/>
            <a:chOff x="0" y="0"/>
            <a:chExt cx="9468942" cy="7038341"/>
          </a:xfrm>
        </p:grpSpPr>
        <p:sp>
          <p:nvSpPr>
            <p:cNvPr id="18" name="TextBox 18"/>
            <p:cNvSpPr txBox="1"/>
            <p:nvPr/>
          </p:nvSpPr>
          <p:spPr>
            <a:xfrm>
              <a:off x="0" y="-85725"/>
              <a:ext cx="9468942" cy="487892"/>
            </a:xfrm>
            <a:prstGeom prst="rect">
              <a:avLst/>
            </a:prstGeom>
          </p:spPr>
          <p:txBody>
            <a:bodyPr lIns="0" tIns="0" rIns="0" bIns="0" rtlCol="0" anchor="t">
              <a:spAutoFit/>
            </a:bodyPr>
            <a:lstStyle/>
            <a:p>
              <a:pPr>
                <a:lnSpc>
                  <a:spcPts val="2800"/>
                </a:lnSpc>
              </a:pPr>
              <a:endParaRPr/>
            </a:p>
          </p:txBody>
        </p:sp>
        <p:sp>
          <p:nvSpPr>
            <p:cNvPr id="19" name="TextBox 19"/>
            <p:cNvSpPr txBox="1"/>
            <p:nvPr/>
          </p:nvSpPr>
          <p:spPr>
            <a:xfrm>
              <a:off x="0" y="414867"/>
              <a:ext cx="9281486" cy="6623474"/>
            </a:xfrm>
            <a:prstGeom prst="rect">
              <a:avLst/>
            </a:prstGeom>
          </p:spPr>
          <p:txBody>
            <a:bodyPr lIns="0" tIns="0" rIns="0" bIns="0" rtlCol="0" anchor="t">
              <a:spAutoFit/>
            </a:bodyPr>
            <a:lstStyle/>
            <a:p>
              <a:pPr>
                <a:lnSpc>
                  <a:spcPts val="3919"/>
                </a:lnSpc>
              </a:pPr>
              <a:r>
                <a:rPr lang="en-US" sz="2799" spc="27">
                  <a:solidFill>
                    <a:srgbClr val="D9D9D9"/>
                  </a:solidFill>
                  <a:latin typeface="Kollektif"/>
                </a:rPr>
                <a:t>This project mojourly focuses on visualization, In order to have a comprehensive understanding I used graphs , pycharts,</a:t>
              </a:r>
            </a:p>
            <a:p>
              <a:pPr>
                <a:lnSpc>
                  <a:spcPts val="3919"/>
                </a:lnSpc>
              </a:pPr>
              <a:r>
                <a:rPr lang="en-US" sz="2799" spc="27">
                  <a:solidFill>
                    <a:srgbClr val="D9D9D9"/>
                  </a:solidFill>
                  <a:latin typeface="Kollektif"/>
                </a:rPr>
                <a:t>statistics ,wold maps and various plotting techniques that mainly focus on differenciating the energy production and consumption across these five decades.In order to do this I have used three data sets(menctioned below).</a:t>
              </a:r>
            </a:p>
          </p:txBody>
        </p:sp>
      </p:grpSp>
      <p:grpSp>
        <p:nvGrpSpPr>
          <p:cNvPr id="20" name="Group 20"/>
          <p:cNvGrpSpPr/>
          <p:nvPr/>
        </p:nvGrpSpPr>
        <p:grpSpPr>
          <a:xfrm>
            <a:off x="345219" y="437033"/>
            <a:ext cx="340035" cy="133350"/>
            <a:chOff x="0" y="0"/>
            <a:chExt cx="453379" cy="177800"/>
          </a:xfrm>
        </p:grpSpPr>
        <p:sp>
          <p:nvSpPr>
            <p:cNvPr id="21" name="AutoShape 21"/>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n-US"/>
            </a:p>
          </p:txBody>
        </p:sp>
        <p:sp>
          <p:nvSpPr>
            <p:cNvPr id="22" name="AutoShape 22"/>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n-US"/>
            </a:p>
          </p:txBody>
        </p:sp>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0" y="1023937"/>
            <a:ext cx="9278570" cy="6350656"/>
            <a:chOff x="0" y="0"/>
            <a:chExt cx="12371427" cy="8467542"/>
          </a:xfrm>
        </p:grpSpPr>
        <p:pic>
          <p:nvPicPr>
            <p:cNvPr id="3" name="Picture 3"/>
            <p:cNvPicPr>
              <a:picLocks noChangeAspect="1"/>
            </p:cNvPicPr>
            <p:nvPr/>
          </p:nvPicPr>
          <p:blipFill>
            <a:blip r:embed="rId2"/>
            <a:srcRect l="1603" r="1603"/>
            <a:stretch>
              <a:fillRect/>
            </a:stretch>
          </p:blipFill>
          <p:spPr>
            <a:xfrm>
              <a:off x="0" y="0"/>
              <a:ext cx="12371427" cy="8467542"/>
            </a:xfrm>
            <a:prstGeom prst="rect">
              <a:avLst/>
            </a:prstGeom>
          </p:spPr>
        </p:pic>
      </p:grpSp>
      <p:grpSp>
        <p:nvGrpSpPr>
          <p:cNvPr id="4" name="Group 4"/>
          <p:cNvGrpSpPr/>
          <p:nvPr/>
        </p:nvGrpSpPr>
        <p:grpSpPr>
          <a:xfrm>
            <a:off x="345219" y="437033"/>
            <a:ext cx="340035" cy="133350"/>
            <a:chOff x="0" y="0"/>
            <a:chExt cx="453379" cy="177800"/>
          </a:xfrm>
        </p:grpSpPr>
        <p:sp>
          <p:nvSpPr>
            <p:cNvPr id="5" name="AutoShape 5"/>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n-US"/>
            </a:p>
          </p:txBody>
        </p:sp>
        <p:sp>
          <p:nvSpPr>
            <p:cNvPr id="6" name="AutoShape 6"/>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n-US"/>
            </a:p>
          </p:txBody>
        </p:sp>
      </p:grpSp>
      <p:grpSp>
        <p:nvGrpSpPr>
          <p:cNvPr id="7" name="Group 7"/>
          <p:cNvGrpSpPr/>
          <p:nvPr/>
        </p:nvGrpSpPr>
        <p:grpSpPr>
          <a:xfrm>
            <a:off x="3516321" y="7841126"/>
            <a:ext cx="3302449" cy="2150521"/>
            <a:chOff x="0" y="0"/>
            <a:chExt cx="4403266" cy="2867361"/>
          </a:xfrm>
        </p:grpSpPr>
        <p:pic>
          <p:nvPicPr>
            <p:cNvPr id="8" name="Picture 8"/>
            <p:cNvPicPr>
              <a:picLocks noChangeAspect="1"/>
            </p:cNvPicPr>
            <p:nvPr/>
          </p:nvPicPr>
          <p:blipFill>
            <a:blip r:embed="rId3"/>
            <a:srcRect t="1160" b="1160"/>
            <a:stretch>
              <a:fillRect/>
            </a:stretch>
          </p:blipFill>
          <p:spPr>
            <a:xfrm>
              <a:off x="0" y="0"/>
              <a:ext cx="4403266" cy="2867361"/>
            </a:xfrm>
            <a:prstGeom prst="rect">
              <a:avLst/>
            </a:prstGeom>
          </p:spPr>
        </p:pic>
      </p:grpSp>
      <p:sp>
        <p:nvSpPr>
          <p:cNvPr id="9" name="TextBox 9"/>
          <p:cNvSpPr txBox="1"/>
          <p:nvPr/>
        </p:nvSpPr>
        <p:spPr>
          <a:xfrm>
            <a:off x="9669785" y="7461171"/>
            <a:ext cx="6910365" cy="2663190"/>
          </a:xfrm>
          <a:prstGeom prst="rect">
            <a:avLst/>
          </a:prstGeom>
        </p:spPr>
        <p:txBody>
          <a:bodyPr lIns="0" tIns="0" rIns="0" bIns="0" rtlCol="0" anchor="t">
            <a:spAutoFit/>
          </a:bodyPr>
          <a:lstStyle/>
          <a:p>
            <a:pPr>
              <a:lnSpc>
                <a:spcPts val="3919"/>
              </a:lnSpc>
            </a:pPr>
            <a:r>
              <a:rPr lang="en-US" sz="2799" spc="27">
                <a:solidFill>
                  <a:srgbClr val="D9D9D9"/>
                </a:solidFill>
                <a:latin typeface="Kollektif"/>
              </a:rPr>
              <a:t>Software requirements:</a:t>
            </a:r>
          </a:p>
          <a:p>
            <a:pPr>
              <a:lnSpc>
                <a:spcPts val="2800"/>
              </a:lnSpc>
            </a:pPr>
            <a:endParaRPr lang="en-US" sz="2799" spc="27">
              <a:solidFill>
                <a:srgbClr val="D9D9D9"/>
              </a:solidFill>
              <a:latin typeface="Kollektif"/>
            </a:endParaRPr>
          </a:p>
          <a:p>
            <a:pPr>
              <a:lnSpc>
                <a:spcPts val="2800"/>
              </a:lnSpc>
            </a:pPr>
            <a:r>
              <a:rPr lang="en-US" sz="2000" spc="20">
                <a:solidFill>
                  <a:srgbClr val="D9D9D9"/>
                </a:solidFill>
                <a:latin typeface="Kollektif"/>
              </a:rPr>
              <a:t>An IDE such as Jupyter Notebook or Visual Studio Code is recommended</a:t>
            </a:r>
          </a:p>
          <a:p>
            <a:pPr>
              <a:lnSpc>
                <a:spcPts val="2800"/>
              </a:lnSpc>
            </a:pPr>
            <a:r>
              <a:rPr lang="en-US" sz="2000" spc="20">
                <a:solidFill>
                  <a:srgbClr val="D9D9D9"/>
                </a:solidFill>
                <a:latin typeface="Kollektif"/>
              </a:rPr>
              <a:t>Python 3.x, along with data analysis libraries like Pandas, NumPy, Matplotlib, and Seaborn are necessary</a:t>
            </a:r>
          </a:p>
          <a:p>
            <a:pPr>
              <a:lnSpc>
                <a:spcPts val="2800"/>
              </a:lnSpc>
            </a:pPr>
            <a:r>
              <a:rPr lang="en-US" sz="2000" spc="20">
                <a:solidFill>
                  <a:srgbClr val="D9D9D9"/>
                </a:solidFill>
                <a:latin typeface="Kollektif"/>
              </a:rPr>
              <a:t>windows XL or any other prefered apps for data sets</a:t>
            </a:r>
          </a:p>
        </p:txBody>
      </p:sp>
      <p:sp>
        <p:nvSpPr>
          <p:cNvPr id="10" name="TextBox 10"/>
          <p:cNvSpPr txBox="1"/>
          <p:nvPr/>
        </p:nvSpPr>
        <p:spPr>
          <a:xfrm>
            <a:off x="9669785" y="1019175"/>
            <a:ext cx="7642974" cy="2524125"/>
          </a:xfrm>
          <a:prstGeom prst="rect">
            <a:avLst/>
          </a:prstGeom>
        </p:spPr>
        <p:txBody>
          <a:bodyPr lIns="0" tIns="0" rIns="0" bIns="0" rtlCol="0" anchor="t">
            <a:spAutoFit/>
          </a:bodyPr>
          <a:lstStyle/>
          <a:p>
            <a:pPr>
              <a:lnSpc>
                <a:spcPts val="9000"/>
              </a:lnSpc>
            </a:pPr>
            <a:r>
              <a:rPr lang="en-US" sz="9000" spc="-89">
                <a:solidFill>
                  <a:srgbClr val="FFFFFF"/>
                </a:solidFill>
                <a:latin typeface="Kollektif Bold"/>
              </a:rPr>
              <a:t>System Requirements</a:t>
            </a:r>
          </a:p>
        </p:txBody>
      </p:sp>
      <p:sp>
        <p:nvSpPr>
          <p:cNvPr id="11" name="TextBox 11"/>
          <p:cNvSpPr txBox="1"/>
          <p:nvPr/>
        </p:nvSpPr>
        <p:spPr>
          <a:xfrm>
            <a:off x="9669785" y="3795669"/>
            <a:ext cx="7797033" cy="2283460"/>
          </a:xfrm>
          <a:prstGeom prst="rect">
            <a:avLst/>
          </a:prstGeom>
        </p:spPr>
        <p:txBody>
          <a:bodyPr lIns="0" tIns="0" rIns="0" bIns="0" rtlCol="0" anchor="t">
            <a:spAutoFit/>
          </a:bodyPr>
          <a:lstStyle/>
          <a:p>
            <a:pPr>
              <a:lnSpc>
                <a:spcPts val="3779"/>
              </a:lnSpc>
            </a:pPr>
            <a:r>
              <a:rPr lang="en-US" sz="2699" spc="26">
                <a:solidFill>
                  <a:srgbClr val="D9D9D9"/>
                </a:solidFill>
                <a:latin typeface="Kollektif Bold"/>
              </a:rPr>
              <a:t>Hardware requirements:</a:t>
            </a:r>
          </a:p>
          <a:p>
            <a:pPr>
              <a:lnSpc>
                <a:spcPts val="2800"/>
              </a:lnSpc>
            </a:pPr>
            <a:endParaRPr lang="en-US" sz="2699" spc="26">
              <a:solidFill>
                <a:srgbClr val="D9D9D9"/>
              </a:solidFill>
              <a:latin typeface="Kollektif Bold"/>
            </a:endParaRPr>
          </a:p>
          <a:p>
            <a:pPr>
              <a:lnSpc>
                <a:spcPts val="2800"/>
              </a:lnSpc>
            </a:pPr>
            <a:r>
              <a:rPr lang="en-US" sz="2000" spc="20">
                <a:solidFill>
                  <a:srgbClr val="D9D9D9"/>
                </a:solidFill>
                <a:latin typeface="Kollektif"/>
              </a:rPr>
              <a:t>8GB RAM</a:t>
            </a:r>
          </a:p>
          <a:p>
            <a:pPr>
              <a:lnSpc>
                <a:spcPts val="2800"/>
              </a:lnSpc>
            </a:pPr>
            <a:r>
              <a:rPr lang="en-US" sz="2000" spc="20">
                <a:solidFill>
                  <a:srgbClr val="D9D9D9"/>
                </a:solidFill>
                <a:latin typeface="Kollektif"/>
              </a:rPr>
              <a:t>256 or above ssd</a:t>
            </a:r>
          </a:p>
          <a:p>
            <a:pPr>
              <a:lnSpc>
                <a:spcPts val="2800"/>
              </a:lnSpc>
            </a:pPr>
            <a:r>
              <a:rPr lang="en-US" sz="2000" spc="20">
                <a:solidFill>
                  <a:srgbClr val="D9D9D9"/>
                </a:solidFill>
                <a:latin typeface="Kollektif"/>
              </a:rPr>
              <a:t>Multicore Processor</a:t>
            </a:r>
          </a:p>
          <a:p>
            <a:pPr>
              <a:lnSpc>
                <a:spcPts val="2800"/>
              </a:lnSpc>
            </a:pPr>
            <a:r>
              <a:rPr lang="en-US" sz="2000" spc="20">
                <a:solidFill>
                  <a:srgbClr val="D9D9D9"/>
                </a:solidFill>
                <a:latin typeface="Kollektif"/>
              </a:rPr>
              <a:t>Preinstalled OS(Windows, macOS, or Linux).</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8376776" y="7056475"/>
            <a:ext cx="4864523" cy="3210059"/>
            <a:chOff x="0" y="0"/>
            <a:chExt cx="6486031" cy="4280078"/>
          </a:xfrm>
        </p:grpSpPr>
        <p:pic>
          <p:nvPicPr>
            <p:cNvPr id="3" name="Picture 3"/>
            <p:cNvPicPr>
              <a:picLocks noChangeAspect="1"/>
            </p:cNvPicPr>
            <p:nvPr/>
          </p:nvPicPr>
          <p:blipFill>
            <a:blip r:embed="rId2"/>
            <a:srcRect l="689" r="689"/>
            <a:stretch>
              <a:fillRect/>
            </a:stretch>
          </p:blipFill>
          <p:spPr>
            <a:xfrm>
              <a:off x="0" y="0"/>
              <a:ext cx="6486031" cy="4280078"/>
            </a:xfrm>
            <a:prstGeom prst="rect">
              <a:avLst/>
            </a:prstGeom>
          </p:spPr>
        </p:pic>
      </p:grpSp>
      <p:grpSp>
        <p:nvGrpSpPr>
          <p:cNvPr id="4" name="Group 4"/>
          <p:cNvGrpSpPr/>
          <p:nvPr/>
        </p:nvGrpSpPr>
        <p:grpSpPr>
          <a:xfrm>
            <a:off x="345219" y="437033"/>
            <a:ext cx="340035" cy="133350"/>
            <a:chOff x="0" y="0"/>
            <a:chExt cx="453379" cy="177800"/>
          </a:xfrm>
        </p:grpSpPr>
        <p:sp>
          <p:nvSpPr>
            <p:cNvPr id="5" name="AutoShape 5"/>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n-US"/>
            </a:p>
          </p:txBody>
        </p:sp>
        <p:sp>
          <p:nvSpPr>
            <p:cNvPr id="6" name="AutoShape 6"/>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n-US"/>
            </a:p>
          </p:txBody>
        </p:sp>
      </p:grpSp>
      <p:grpSp>
        <p:nvGrpSpPr>
          <p:cNvPr id="7" name="Group 7"/>
          <p:cNvGrpSpPr/>
          <p:nvPr/>
        </p:nvGrpSpPr>
        <p:grpSpPr>
          <a:xfrm>
            <a:off x="13241299" y="7056475"/>
            <a:ext cx="5046701" cy="3230525"/>
            <a:chOff x="0" y="0"/>
            <a:chExt cx="6728934" cy="4307366"/>
          </a:xfrm>
        </p:grpSpPr>
        <p:pic>
          <p:nvPicPr>
            <p:cNvPr id="8" name="Picture 8"/>
            <p:cNvPicPr>
              <a:picLocks noChangeAspect="1"/>
            </p:cNvPicPr>
            <p:nvPr/>
          </p:nvPicPr>
          <p:blipFill>
            <a:blip r:embed="rId3"/>
            <a:srcRect l="3800" r="3800"/>
            <a:stretch>
              <a:fillRect/>
            </a:stretch>
          </p:blipFill>
          <p:spPr>
            <a:xfrm>
              <a:off x="0" y="0"/>
              <a:ext cx="6728934" cy="4307366"/>
            </a:xfrm>
            <a:prstGeom prst="rect">
              <a:avLst/>
            </a:prstGeom>
          </p:spPr>
        </p:pic>
      </p:grpSp>
      <p:sp>
        <p:nvSpPr>
          <p:cNvPr id="9" name="Freeform 9"/>
          <p:cNvSpPr/>
          <p:nvPr/>
        </p:nvSpPr>
        <p:spPr>
          <a:xfrm>
            <a:off x="0" y="0"/>
            <a:ext cx="10877388" cy="6994724"/>
          </a:xfrm>
          <a:custGeom>
            <a:avLst/>
            <a:gdLst/>
            <a:ahLst/>
            <a:cxnLst/>
            <a:rect l="l" t="t" r="r" b="b"/>
            <a:pathLst>
              <a:path w="10877388" h="6994724">
                <a:moveTo>
                  <a:pt x="0" y="0"/>
                </a:moveTo>
                <a:lnTo>
                  <a:pt x="10877388" y="0"/>
                </a:lnTo>
                <a:lnTo>
                  <a:pt x="10877388" y="6994724"/>
                </a:lnTo>
                <a:lnTo>
                  <a:pt x="0" y="6994724"/>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11054697" y="560858"/>
            <a:ext cx="7410612" cy="2356489"/>
          </a:xfrm>
          <a:prstGeom prst="rect">
            <a:avLst/>
          </a:prstGeom>
        </p:spPr>
        <p:txBody>
          <a:bodyPr lIns="0" tIns="0" rIns="0" bIns="0" rtlCol="0" anchor="t">
            <a:spAutoFit/>
          </a:bodyPr>
          <a:lstStyle/>
          <a:p>
            <a:pPr>
              <a:lnSpc>
                <a:spcPts val="8400"/>
              </a:lnSpc>
            </a:pPr>
            <a:r>
              <a:rPr lang="en-US" sz="8400" spc="-84">
                <a:solidFill>
                  <a:srgbClr val="FFFFFF"/>
                </a:solidFill>
                <a:latin typeface="Kollektif Bold"/>
              </a:rPr>
              <a:t>Global energy production</a:t>
            </a:r>
          </a:p>
        </p:txBody>
      </p:sp>
      <p:sp>
        <p:nvSpPr>
          <p:cNvPr id="11" name="TextBox 11"/>
          <p:cNvSpPr txBox="1"/>
          <p:nvPr/>
        </p:nvSpPr>
        <p:spPr>
          <a:xfrm>
            <a:off x="11054697" y="3085865"/>
            <a:ext cx="7010400" cy="3154045"/>
          </a:xfrm>
          <a:prstGeom prst="rect">
            <a:avLst/>
          </a:prstGeom>
        </p:spPr>
        <p:txBody>
          <a:bodyPr lIns="0" tIns="0" rIns="0" bIns="0" rtlCol="0" anchor="t">
            <a:spAutoFit/>
          </a:bodyPr>
          <a:lstStyle/>
          <a:p>
            <a:pPr>
              <a:lnSpc>
                <a:spcPts val="3079"/>
              </a:lnSpc>
            </a:pPr>
            <a:r>
              <a:rPr lang="en-US" sz="2199" spc="21">
                <a:solidFill>
                  <a:srgbClr val="D9D9D9"/>
                </a:solidFill>
                <a:latin typeface="Kollektif"/>
              </a:rPr>
              <a:t>1. The pychart illustrates continent-wise energy production trends over the last 50 years, showcasing the varying contributions of different continents to the global energy landscape.</a:t>
            </a:r>
          </a:p>
          <a:p>
            <a:pPr>
              <a:lnSpc>
                <a:spcPts val="3079"/>
              </a:lnSpc>
            </a:pPr>
            <a:endParaRPr lang="en-US" sz="2199" spc="21">
              <a:solidFill>
                <a:srgbClr val="D9D9D9"/>
              </a:solidFill>
              <a:latin typeface="Kollektif"/>
            </a:endParaRPr>
          </a:p>
          <a:p>
            <a:pPr>
              <a:lnSpc>
                <a:spcPts val="3079"/>
              </a:lnSpc>
            </a:pPr>
            <a:r>
              <a:rPr lang="en-US" sz="2199" spc="21">
                <a:solidFill>
                  <a:srgbClr val="D9D9D9"/>
                </a:solidFill>
                <a:latin typeface="Kollektif"/>
              </a:rPr>
              <a:t>2.The graphical representation of the top 10 countries in energy production highlights the dominant role played by key players like China, USA, and Russia.</a:t>
            </a:r>
          </a:p>
        </p:txBody>
      </p:sp>
      <p:sp>
        <p:nvSpPr>
          <p:cNvPr id="12" name="TextBox 12"/>
          <p:cNvSpPr txBox="1"/>
          <p:nvPr/>
        </p:nvSpPr>
        <p:spPr>
          <a:xfrm>
            <a:off x="345219" y="7785734"/>
            <a:ext cx="7414733" cy="1294250"/>
          </a:xfrm>
          <a:prstGeom prst="rect">
            <a:avLst/>
          </a:prstGeom>
        </p:spPr>
        <p:txBody>
          <a:bodyPr lIns="0" tIns="0" rIns="0" bIns="0" rtlCol="0" anchor="t">
            <a:spAutoFit/>
          </a:bodyPr>
          <a:lstStyle/>
          <a:p>
            <a:pPr algn="ctr">
              <a:lnSpc>
                <a:spcPts val="2434"/>
              </a:lnSpc>
              <a:spcBef>
                <a:spcPct val="0"/>
              </a:spcBef>
            </a:pPr>
            <a:r>
              <a:rPr lang="en-US" sz="2434" spc="-24">
                <a:solidFill>
                  <a:srgbClr val="FFFFFF"/>
                </a:solidFill>
                <a:latin typeface="Kollektif"/>
              </a:rPr>
              <a:t>3. The world map visualizes energy production distribution, revealing the geopolitical significance of energy-rich regions and their impact on global energy dynamics.</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345219" y="437033"/>
            <a:ext cx="340035" cy="133350"/>
            <a:chOff x="0" y="0"/>
            <a:chExt cx="453379" cy="177800"/>
          </a:xfrm>
        </p:grpSpPr>
        <p:sp>
          <p:nvSpPr>
            <p:cNvPr id="3" name="AutoShape 3"/>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n-US"/>
            </a:p>
          </p:txBody>
        </p:sp>
        <p:sp>
          <p:nvSpPr>
            <p:cNvPr id="4" name="AutoShape 4"/>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n-US"/>
            </a:p>
          </p:txBody>
        </p:sp>
      </p:grpSp>
      <p:sp>
        <p:nvSpPr>
          <p:cNvPr id="5" name="Freeform 5"/>
          <p:cNvSpPr/>
          <p:nvPr/>
        </p:nvSpPr>
        <p:spPr>
          <a:xfrm>
            <a:off x="0" y="0"/>
            <a:ext cx="10809038" cy="6919422"/>
          </a:xfrm>
          <a:custGeom>
            <a:avLst/>
            <a:gdLst/>
            <a:ahLst/>
            <a:cxnLst/>
            <a:rect l="l" t="t" r="r" b="b"/>
            <a:pathLst>
              <a:path w="10809038" h="6919422">
                <a:moveTo>
                  <a:pt x="0" y="0"/>
                </a:moveTo>
                <a:lnTo>
                  <a:pt x="10809038" y="0"/>
                </a:lnTo>
                <a:lnTo>
                  <a:pt x="10809038" y="6919422"/>
                </a:lnTo>
                <a:lnTo>
                  <a:pt x="0" y="6919422"/>
                </a:lnTo>
                <a:lnTo>
                  <a:pt x="0" y="0"/>
                </a:lnTo>
                <a:close/>
              </a:path>
            </a:pathLst>
          </a:custGeom>
          <a:blipFill>
            <a:blip r:embed="rId2"/>
            <a:stretch>
              <a:fillRect/>
            </a:stretch>
          </a:blipFill>
        </p:spPr>
        <p:txBody>
          <a:bodyPr/>
          <a:lstStyle/>
          <a:p>
            <a:endParaRPr lang="en-US"/>
          </a:p>
        </p:txBody>
      </p:sp>
      <p:sp>
        <p:nvSpPr>
          <p:cNvPr id="6" name="Freeform 6"/>
          <p:cNvSpPr/>
          <p:nvPr/>
        </p:nvSpPr>
        <p:spPr>
          <a:xfrm>
            <a:off x="6952296" y="6698614"/>
            <a:ext cx="5600784" cy="3690236"/>
          </a:xfrm>
          <a:custGeom>
            <a:avLst/>
            <a:gdLst/>
            <a:ahLst/>
            <a:cxnLst/>
            <a:rect l="l" t="t" r="r" b="b"/>
            <a:pathLst>
              <a:path w="5600784" h="3690236">
                <a:moveTo>
                  <a:pt x="0" y="0"/>
                </a:moveTo>
                <a:lnTo>
                  <a:pt x="5600784" y="0"/>
                </a:lnTo>
                <a:lnTo>
                  <a:pt x="5600784" y="3690236"/>
                </a:lnTo>
                <a:lnTo>
                  <a:pt x="0" y="3690236"/>
                </a:lnTo>
                <a:lnTo>
                  <a:pt x="0" y="0"/>
                </a:lnTo>
                <a:close/>
              </a:path>
            </a:pathLst>
          </a:custGeom>
          <a:blipFill>
            <a:blip r:embed="rId3"/>
            <a:stretch>
              <a:fillRect/>
            </a:stretch>
          </a:blipFill>
        </p:spPr>
        <p:txBody>
          <a:bodyPr/>
          <a:lstStyle/>
          <a:p>
            <a:endParaRPr lang="en-US"/>
          </a:p>
        </p:txBody>
      </p:sp>
      <p:sp>
        <p:nvSpPr>
          <p:cNvPr id="7" name="Freeform 7"/>
          <p:cNvSpPr/>
          <p:nvPr/>
        </p:nvSpPr>
        <p:spPr>
          <a:xfrm>
            <a:off x="12553080" y="6698614"/>
            <a:ext cx="5838729" cy="3588386"/>
          </a:xfrm>
          <a:custGeom>
            <a:avLst/>
            <a:gdLst/>
            <a:ahLst/>
            <a:cxnLst/>
            <a:rect l="l" t="t" r="r" b="b"/>
            <a:pathLst>
              <a:path w="5838729" h="3588386">
                <a:moveTo>
                  <a:pt x="0" y="0"/>
                </a:moveTo>
                <a:lnTo>
                  <a:pt x="5838729" y="0"/>
                </a:lnTo>
                <a:lnTo>
                  <a:pt x="5838729" y="3588386"/>
                </a:lnTo>
                <a:lnTo>
                  <a:pt x="0" y="3588386"/>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1054697" y="560858"/>
            <a:ext cx="7410612" cy="2356489"/>
          </a:xfrm>
          <a:prstGeom prst="rect">
            <a:avLst/>
          </a:prstGeom>
        </p:spPr>
        <p:txBody>
          <a:bodyPr lIns="0" tIns="0" rIns="0" bIns="0" rtlCol="0" anchor="t">
            <a:spAutoFit/>
          </a:bodyPr>
          <a:lstStyle/>
          <a:p>
            <a:pPr>
              <a:lnSpc>
                <a:spcPts val="8400"/>
              </a:lnSpc>
            </a:pPr>
            <a:r>
              <a:rPr lang="en-US" sz="8400" spc="-84">
                <a:solidFill>
                  <a:srgbClr val="FFFFFF"/>
                </a:solidFill>
                <a:latin typeface="Kollektif Bold"/>
              </a:rPr>
              <a:t>Global energy </a:t>
            </a:r>
          </a:p>
          <a:p>
            <a:pPr>
              <a:lnSpc>
                <a:spcPts val="8400"/>
              </a:lnSpc>
            </a:pPr>
            <a:r>
              <a:rPr lang="en-US" sz="8400" spc="-84">
                <a:solidFill>
                  <a:srgbClr val="FFFFFF"/>
                </a:solidFill>
                <a:latin typeface="Kollektif Bold"/>
              </a:rPr>
              <a:t>consumption</a:t>
            </a:r>
          </a:p>
        </p:txBody>
      </p:sp>
      <p:grpSp>
        <p:nvGrpSpPr>
          <p:cNvPr id="9" name="Group 9"/>
          <p:cNvGrpSpPr/>
          <p:nvPr/>
        </p:nvGrpSpPr>
        <p:grpSpPr>
          <a:xfrm>
            <a:off x="11054697" y="2683416"/>
            <a:ext cx="6983496" cy="4015199"/>
            <a:chOff x="0" y="0"/>
            <a:chExt cx="9311329" cy="5353598"/>
          </a:xfrm>
        </p:grpSpPr>
        <p:sp>
          <p:nvSpPr>
            <p:cNvPr id="10" name="TextBox 10"/>
            <p:cNvSpPr txBox="1"/>
            <p:nvPr/>
          </p:nvSpPr>
          <p:spPr>
            <a:xfrm>
              <a:off x="0" y="-85725"/>
              <a:ext cx="9311329" cy="544743"/>
            </a:xfrm>
            <a:prstGeom prst="rect">
              <a:avLst/>
            </a:prstGeom>
          </p:spPr>
          <p:txBody>
            <a:bodyPr lIns="0" tIns="0" rIns="0" bIns="0" rtlCol="0" anchor="t">
              <a:spAutoFit/>
            </a:bodyPr>
            <a:lstStyle/>
            <a:p>
              <a:pPr>
                <a:lnSpc>
                  <a:spcPts val="3195"/>
                </a:lnSpc>
              </a:pPr>
              <a:endParaRPr/>
            </a:p>
          </p:txBody>
        </p:sp>
        <p:sp>
          <p:nvSpPr>
            <p:cNvPr id="11" name="TextBox 11"/>
            <p:cNvSpPr txBox="1"/>
            <p:nvPr/>
          </p:nvSpPr>
          <p:spPr>
            <a:xfrm>
              <a:off x="0" y="518246"/>
              <a:ext cx="9126994" cy="4835352"/>
            </a:xfrm>
            <a:prstGeom prst="rect">
              <a:avLst/>
            </a:prstGeom>
          </p:spPr>
          <p:txBody>
            <a:bodyPr lIns="0" tIns="0" rIns="0" bIns="0" rtlCol="0" anchor="t">
              <a:spAutoFit/>
            </a:bodyPr>
            <a:lstStyle/>
            <a:p>
              <a:pPr>
                <a:lnSpc>
                  <a:spcPts val="3195"/>
                </a:lnSpc>
              </a:pPr>
              <a:r>
                <a:rPr lang="en-US" sz="2282" spc="22">
                  <a:solidFill>
                    <a:srgbClr val="D9D9D9"/>
                  </a:solidFill>
                  <a:latin typeface="Kollektif"/>
                </a:rPr>
                <a:t>1.The pychart depicting continent-wise energy consumption trends reveals shifts in energy usage across regions over the past five decades, reflecting evolving economic and social factors.</a:t>
              </a:r>
            </a:p>
            <a:p>
              <a:pPr>
                <a:lnSpc>
                  <a:spcPts val="3195"/>
                </a:lnSpc>
              </a:pPr>
              <a:endParaRPr lang="en-US" sz="2282" spc="22">
                <a:solidFill>
                  <a:srgbClr val="D9D9D9"/>
                </a:solidFill>
                <a:latin typeface="Kollektif"/>
              </a:endParaRPr>
            </a:p>
            <a:p>
              <a:pPr>
                <a:lnSpc>
                  <a:spcPts val="3195"/>
                </a:lnSpc>
              </a:pPr>
              <a:r>
                <a:rPr lang="en-US" sz="2282" spc="22">
                  <a:solidFill>
                    <a:srgbClr val="D9D9D9"/>
                  </a:solidFill>
                  <a:latin typeface="Kollektif"/>
                </a:rPr>
                <a:t>2.The graphical representation of the top 10 countries in energy consumption highlights the significant appetite for energy in densely populated and highly industrialized nations.</a:t>
              </a:r>
            </a:p>
          </p:txBody>
        </p:sp>
      </p:grpSp>
      <p:sp>
        <p:nvSpPr>
          <p:cNvPr id="12" name="TextBox 12"/>
          <p:cNvSpPr txBox="1"/>
          <p:nvPr/>
        </p:nvSpPr>
        <p:spPr>
          <a:xfrm>
            <a:off x="1028700" y="9040957"/>
            <a:ext cx="409864" cy="217343"/>
          </a:xfrm>
          <a:prstGeom prst="rect">
            <a:avLst/>
          </a:prstGeom>
        </p:spPr>
        <p:txBody>
          <a:bodyPr lIns="0" tIns="0" rIns="0" bIns="0" rtlCol="0" anchor="t">
            <a:spAutoFit/>
          </a:bodyPr>
          <a:lstStyle/>
          <a:p>
            <a:pPr algn="ctr">
              <a:lnSpc>
                <a:spcPts val="227"/>
              </a:lnSpc>
              <a:spcBef>
                <a:spcPct val="0"/>
              </a:spcBef>
            </a:pPr>
            <a:r>
              <a:rPr lang="en-US" sz="227" spc="-2">
                <a:solidFill>
                  <a:srgbClr val="000000"/>
                </a:solidFill>
                <a:latin typeface="Kollektif Bold"/>
              </a:rPr>
              <a:t>3.The world map showcasing energy consumption distribution exposes disparities in energy demand, signifying the need for energy conservation and equitable access to energy resources.</a:t>
            </a:r>
          </a:p>
        </p:txBody>
      </p:sp>
      <p:sp>
        <p:nvSpPr>
          <p:cNvPr id="13" name="TextBox 13"/>
          <p:cNvSpPr txBox="1"/>
          <p:nvPr/>
        </p:nvSpPr>
        <p:spPr>
          <a:xfrm>
            <a:off x="515237" y="7889702"/>
            <a:ext cx="6112679" cy="1160780"/>
          </a:xfrm>
          <a:prstGeom prst="rect">
            <a:avLst/>
          </a:prstGeom>
        </p:spPr>
        <p:txBody>
          <a:bodyPr lIns="0" tIns="0" rIns="0" bIns="0" rtlCol="0" anchor="t">
            <a:spAutoFit/>
          </a:bodyPr>
          <a:lstStyle/>
          <a:p>
            <a:pPr algn="ctr">
              <a:lnSpc>
                <a:spcPts val="2199"/>
              </a:lnSpc>
              <a:spcBef>
                <a:spcPct val="0"/>
              </a:spcBef>
            </a:pPr>
            <a:r>
              <a:rPr lang="en-US" sz="2199" spc="-21">
                <a:solidFill>
                  <a:srgbClr val="FFFFFF"/>
                </a:solidFill>
                <a:latin typeface="Kollektif"/>
              </a:rPr>
              <a:t>3.The world map showcasing energy consumption distribution exposes disparities in energy demand, signifying the need for energy conservation and equitable access to energy resources.</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95250" y="0"/>
            <a:ext cx="18514566" cy="10500388"/>
            <a:chOff x="0" y="0"/>
            <a:chExt cx="24686087" cy="14000517"/>
          </a:xfrm>
        </p:grpSpPr>
        <p:pic>
          <p:nvPicPr>
            <p:cNvPr id="3" name="Picture 3"/>
            <p:cNvPicPr>
              <a:picLocks noChangeAspect="1"/>
            </p:cNvPicPr>
            <p:nvPr/>
          </p:nvPicPr>
          <p:blipFill>
            <a:blip r:embed="rId2"/>
            <a:srcRect t="7477" b="7477"/>
            <a:stretch>
              <a:fillRect/>
            </a:stretch>
          </p:blipFill>
          <p:spPr>
            <a:xfrm>
              <a:off x="0" y="0"/>
              <a:ext cx="24686087" cy="14000517"/>
            </a:xfrm>
            <a:prstGeom prst="rect">
              <a:avLst/>
            </a:prstGeom>
          </p:spPr>
        </p:pic>
      </p:grpSp>
      <p:grpSp>
        <p:nvGrpSpPr>
          <p:cNvPr id="4" name="Group 4"/>
          <p:cNvGrpSpPr/>
          <p:nvPr/>
        </p:nvGrpSpPr>
        <p:grpSpPr>
          <a:xfrm>
            <a:off x="-95250" y="-98487"/>
            <a:ext cx="1123950" cy="1127187"/>
            <a:chOff x="0" y="0"/>
            <a:chExt cx="296020" cy="296872"/>
          </a:xfrm>
        </p:grpSpPr>
        <p:sp>
          <p:nvSpPr>
            <p:cNvPr id="5" name="Freeform 5"/>
            <p:cNvSpPr/>
            <p:nvPr/>
          </p:nvSpPr>
          <p:spPr>
            <a:xfrm>
              <a:off x="0" y="0"/>
              <a:ext cx="296020" cy="296872"/>
            </a:xfrm>
            <a:custGeom>
              <a:avLst/>
              <a:gdLst/>
              <a:ahLst/>
              <a:cxnLst/>
              <a:rect l="l" t="t" r="r" b="b"/>
              <a:pathLst>
                <a:path w="296020" h="296872">
                  <a:moveTo>
                    <a:pt x="0" y="0"/>
                  </a:moveTo>
                  <a:lnTo>
                    <a:pt x="296020" y="0"/>
                  </a:lnTo>
                  <a:lnTo>
                    <a:pt x="296020" y="296872"/>
                  </a:lnTo>
                  <a:lnTo>
                    <a:pt x="0" y="296872"/>
                  </a:lnTo>
                  <a:close/>
                </a:path>
              </a:pathLst>
            </a:custGeom>
            <a:solidFill>
              <a:srgbClr val="181818"/>
            </a:solidFill>
          </p:spPr>
          <p:txBody>
            <a:bodyPr/>
            <a:lstStyle/>
            <a:p>
              <a:endParaRPr lang="en-US"/>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345219" y="437033"/>
            <a:ext cx="340035" cy="133350"/>
            <a:chOff x="0" y="0"/>
            <a:chExt cx="453379" cy="177800"/>
          </a:xfrm>
        </p:grpSpPr>
        <p:sp>
          <p:nvSpPr>
            <p:cNvPr id="8" name="AutoShape 8"/>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n-US"/>
            </a:p>
          </p:txBody>
        </p:sp>
        <p:sp>
          <p:nvSpPr>
            <p:cNvPr id="9" name="AutoShape 9"/>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n-US"/>
            </a:p>
          </p:txBody>
        </p:sp>
      </p:grpSp>
      <p:grpSp>
        <p:nvGrpSpPr>
          <p:cNvPr id="10" name="Group 10"/>
          <p:cNvGrpSpPr/>
          <p:nvPr/>
        </p:nvGrpSpPr>
        <p:grpSpPr>
          <a:xfrm>
            <a:off x="9934688" y="2197093"/>
            <a:ext cx="8353312" cy="3623248"/>
            <a:chOff x="0" y="0"/>
            <a:chExt cx="11137749" cy="4830997"/>
          </a:xfrm>
        </p:grpSpPr>
        <p:pic>
          <p:nvPicPr>
            <p:cNvPr id="11" name="Picture 11"/>
            <p:cNvPicPr>
              <a:picLocks noChangeAspect="1"/>
            </p:cNvPicPr>
            <p:nvPr/>
          </p:nvPicPr>
          <p:blipFill>
            <a:blip r:embed="rId3"/>
            <a:srcRect l="1904" r="1904"/>
            <a:stretch>
              <a:fillRect/>
            </a:stretch>
          </p:blipFill>
          <p:spPr>
            <a:xfrm>
              <a:off x="0" y="0"/>
              <a:ext cx="11137749" cy="4830997"/>
            </a:xfrm>
            <a:prstGeom prst="rect">
              <a:avLst/>
            </a:prstGeom>
          </p:spPr>
        </p:pic>
      </p:grpSp>
      <p:grpSp>
        <p:nvGrpSpPr>
          <p:cNvPr id="12" name="Group 12"/>
          <p:cNvGrpSpPr/>
          <p:nvPr/>
        </p:nvGrpSpPr>
        <p:grpSpPr>
          <a:xfrm>
            <a:off x="6914379" y="2197093"/>
            <a:ext cx="3020309" cy="3623248"/>
            <a:chOff x="0" y="0"/>
            <a:chExt cx="795472" cy="954271"/>
          </a:xfrm>
        </p:grpSpPr>
        <p:sp>
          <p:nvSpPr>
            <p:cNvPr id="13" name="Freeform 13"/>
            <p:cNvSpPr/>
            <p:nvPr/>
          </p:nvSpPr>
          <p:spPr>
            <a:xfrm>
              <a:off x="0" y="0"/>
              <a:ext cx="795472" cy="954271"/>
            </a:xfrm>
            <a:custGeom>
              <a:avLst/>
              <a:gdLst/>
              <a:ahLst/>
              <a:cxnLst/>
              <a:rect l="l" t="t" r="r" b="b"/>
              <a:pathLst>
                <a:path w="795472" h="954271">
                  <a:moveTo>
                    <a:pt x="0" y="0"/>
                  </a:moveTo>
                  <a:lnTo>
                    <a:pt x="795472" y="0"/>
                  </a:lnTo>
                  <a:lnTo>
                    <a:pt x="795472" y="954271"/>
                  </a:lnTo>
                  <a:lnTo>
                    <a:pt x="0" y="954271"/>
                  </a:lnTo>
                  <a:close/>
                </a:path>
              </a:pathLst>
            </a:custGeom>
            <a:solidFill>
              <a:srgbClr val="4D203D"/>
            </a:solidFill>
          </p:spPr>
          <p:txBody>
            <a:bodyPr/>
            <a:lstStyle/>
            <a:p>
              <a:endParaRPr 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0" y="6182290"/>
            <a:ext cx="9449096" cy="4104710"/>
          </a:xfrm>
          <a:custGeom>
            <a:avLst/>
            <a:gdLst/>
            <a:ahLst/>
            <a:cxnLst/>
            <a:rect l="l" t="t" r="r" b="b"/>
            <a:pathLst>
              <a:path w="9449096" h="4104710">
                <a:moveTo>
                  <a:pt x="0" y="0"/>
                </a:moveTo>
                <a:lnTo>
                  <a:pt x="9449096" y="0"/>
                </a:lnTo>
                <a:lnTo>
                  <a:pt x="9449096" y="4104710"/>
                </a:lnTo>
                <a:lnTo>
                  <a:pt x="0" y="4104710"/>
                </a:lnTo>
                <a:lnTo>
                  <a:pt x="0" y="0"/>
                </a:lnTo>
                <a:close/>
              </a:path>
            </a:pathLst>
          </a:custGeom>
          <a:blipFill>
            <a:blip r:embed="rId4"/>
            <a:stretch>
              <a:fillRect/>
            </a:stretch>
          </a:blipFill>
        </p:spPr>
        <p:txBody>
          <a:bodyPr/>
          <a:lstStyle/>
          <a:p>
            <a:endParaRPr lang="en-US"/>
          </a:p>
        </p:txBody>
      </p:sp>
      <p:grpSp>
        <p:nvGrpSpPr>
          <p:cNvPr id="16" name="Group 16"/>
          <p:cNvGrpSpPr/>
          <p:nvPr/>
        </p:nvGrpSpPr>
        <p:grpSpPr>
          <a:xfrm>
            <a:off x="1365266" y="154597"/>
            <a:ext cx="16770430" cy="1679305"/>
            <a:chOff x="0" y="0"/>
            <a:chExt cx="22360573" cy="2239073"/>
          </a:xfrm>
        </p:grpSpPr>
        <p:sp>
          <p:nvSpPr>
            <p:cNvPr id="17" name="TextBox 17"/>
            <p:cNvSpPr txBox="1"/>
            <p:nvPr/>
          </p:nvSpPr>
          <p:spPr>
            <a:xfrm>
              <a:off x="0" y="0"/>
              <a:ext cx="22360573" cy="1835445"/>
            </a:xfrm>
            <a:prstGeom prst="rect">
              <a:avLst/>
            </a:prstGeom>
          </p:spPr>
          <p:txBody>
            <a:bodyPr lIns="0" tIns="0" rIns="0" bIns="0" rtlCol="0" anchor="t">
              <a:spAutoFit/>
            </a:bodyPr>
            <a:lstStyle/>
            <a:p>
              <a:pPr algn="ctr">
                <a:lnSpc>
                  <a:spcPts val="9032"/>
                </a:lnSpc>
              </a:pPr>
              <a:r>
                <a:rPr lang="en-US" sz="9032" spc="-90">
                  <a:solidFill>
                    <a:srgbClr val="FFFFFF"/>
                  </a:solidFill>
                  <a:latin typeface="Kollektif Bold"/>
                </a:rPr>
                <a:t>Production  vs  Consumption</a:t>
              </a:r>
            </a:p>
          </p:txBody>
        </p:sp>
        <p:sp>
          <p:nvSpPr>
            <p:cNvPr id="18" name="TextBox 18"/>
            <p:cNvSpPr txBox="1"/>
            <p:nvPr/>
          </p:nvSpPr>
          <p:spPr>
            <a:xfrm>
              <a:off x="0" y="1749720"/>
              <a:ext cx="22286637" cy="489353"/>
            </a:xfrm>
            <a:prstGeom prst="rect">
              <a:avLst/>
            </a:prstGeom>
          </p:spPr>
          <p:txBody>
            <a:bodyPr lIns="0" tIns="0" rIns="0" bIns="0" rtlCol="0" anchor="t">
              <a:spAutoFit/>
            </a:bodyPr>
            <a:lstStyle/>
            <a:p>
              <a:pPr>
                <a:lnSpc>
                  <a:spcPts val="2810"/>
                </a:lnSpc>
              </a:pPr>
              <a:endParaRPr/>
            </a:p>
          </p:txBody>
        </p:sp>
      </p:grpSp>
      <p:sp>
        <p:nvSpPr>
          <p:cNvPr id="19" name="TextBox 19"/>
          <p:cNvSpPr txBox="1"/>
          <p:nvPr/>
        </p:nvSpPr>
        <p:spPr>
          <a:xfrm>
            <a:off x="7147685" y="3067329"/>
            <a:ext cx="2263922" cy="1797050"/>
          </a:xfrm>
          <a:prstGeom prst="rect">
            <a:avLst/>
          </a:prstGeom>
        </p:spPr>
        <p:txBody>
          <a:bodyPr lIns="0" tIns="0" rIns="0" bIns="0" rtlCol="0" anchor="t">
            <a:spAutoFit/>
          </a:bodyPr>
          <a:lstStyle/>
          <a:p>
            <a:pPr>
              <a:lnSpc>
                <a:spcPts val="2800"/>
              </a:lnSpc>
            </a:pPr>
            <a:r>
              <a:rPr lang="en-US" sz="2000" spc="20">
                <a:solidFill>
                  <a:srgbClr val="FFFFFF"/>
                </a:solidFill>
                <a:latin typeface="Kollektif"/>
              </a:rPr>
              <a:t>So by using this representation it is clearly displayed across the years in a detailed way.</a:t>
            </a:r>
          </a:p>
        </p:txBody>
      </p:sp>
      <p:sp>
        <p:nvSpPr>
          <p:cNvPr id="20" name="TextBox 20"/>
          <p:cNvSpPr txBox="1"/>
          <p:nvPr/>
        </p:nvSpPr>
        <p:spPr>
          <a:xfrm>
            <a:off x="136900" y="2880303"/>
            <a:ext cx="6053834" cy="2263197"/>
          </a:xfrm>
          <a:prstGeom prst="rect">
            <a:avLst/>
          </a:prstGeom>
        </p:spPr>
        <p:txBody>
          <a:bodyPr lIns="0" tIns="0" rIns="0" bIns="0" rtlCol="0" anchor="t">
            <a:spAutoFit/>
          </a:bodyPr>
          <a:lstStyle/>
          <a:p>
            <a:pPr algn="ctr">
              <a:lnSpc>
                <a:spcPts val="2477"/>
              </a:lnSpc>
              <a:spcBef>
                <a:spcPct val="0"/>
              </a:spcBef>
            </a:pPr>
            <a:r>
              <a:rPr lang="en-US" sz="2477" spc="-24">
                <a:solidFill>
                  <a:srgbClr val="FFFFFF"/>
                </a:solidFill>
                <a:latin typeface="Kollektif"/>
              </a:rPr>
              <a:t>The pie chart illustrating resources used for energy production over the years showcases the diverse mix of energy sources employed, encompassing renewables, fossil fuels, and nuclear energy, indicating efforts towards resource diversification</a:t>
            </a:r>
          </a:p>
        </p:txBody>
      </p:sp>
      <p:sp>
        <p:nvSpPr>
          <p:cNvPr id="21" name="TextBox 21"/>
          <p:cNvSpPr txBox="1"/>
          <p:nvPr/>
        </p:nvSpPr>
        <p:spPr>
          <a:xfrm>
            <a:off x="11143499" y="7260209"/>
            <a:ext cx="5486678" cy="1948872"/>
          </a:xfrm>
          <a:prstGeom prst="rect">
            <a:avLst/>
          </a:prstGeom>
        </p:spPr>
        <p:txBody>
          <a:bodyPr lIns="0" tIns="0" rIns="0" bIns="0" rtlCol="0" anchor="t">
            <a:spAutoFit/>
          </a:bodyPr>
          <a:lstStyle/>
          <a:p>
            <a:pPr algn="ctr">
              <a:lnSpc>
                <a:spcPts val="2477"/>
              </a:lnSpc>
              <a:spcBef>
                <a:spcPct val="0"/>
              </a:spcBef>
            </a:pPr>
            <a:r>
              <a:rPr lang="en-US" sz="2477" spc="-24">
                <a:solidFill>
                  <a:srgbClr val="FFFFFF"/>
                </a:solidFill>
                <a:latin typeface="Kollektif"/>
              </a:rPr>
              <a:t>The pie chart depicting resources used for energy consumption displays the combination of energy sources employed to meet global energy demands, reflecting the intricate nature of  energy consumption patterns.</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647</TotalTime>
  <Words>1144</Words>
  <Application>Microsoft Office PowerPoint</Application>
  <PresentationFormat>Custom</PresentationFormat>
  <Paragraphs>107</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DM Sans</vt:lpstr>
      <vt:lpstr>Kollektif Bold</vt:lpstr>
      <vt:lpstr>DM Sans Bold</vt:lpstr>
      <vt:lpstr>Calibri</vt:lpstr>
      <vt:lpstr>Arial</vt:lpstr>
      <vt:lpstr>Kollektif</vt:lpstr>
      <vt:lpstr>Now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production and consumption </dc:title>
  <cp:lastModifiedBy>krishna _bogineni</cp:lastModifiedBy>
  <cp:revision>8</cp:revision>
  <dcterms:created xsi:type="dcterms:W3CDTF">2006-08-16T00:00:00Z</dcterms:created>
  <dcterms:modified xsi:type="dcterms:W3CDTF">2023-08-29T14:52:13Z</dcterms:modified>
  <dc:identifier>DAFp2R56Fmw</dc:identifier>
</cp:coreProperties>
</file>